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60"/>
  </p:normalViewPr>
  <p:slideViewPr>
    <p:cSldViewPr snapToGrid="0">
      <p:cViewPr varScale="1">
        <p:scale>
          <a:sx n="72" d="100"/>
          <a:sy n="72" d="100"/>
        </p:scale>
        <p:origin x="600" y="66"/>
      </p:cViewPr>
      <p:guideLst/>
    </p:cSldViewPr>
  </p:slideViewPr>
  <p:notesTextViewPr>
    <p:cViewPr>
      <p:scale>
        <a:sx n="1" d="1"/>
        <a:sy n="1" d="1"/>
      </p:scale>
      <p:origin x="0" y="0"/>
    </p:cViewPr>
  </p:notesText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uFillTx/>
              </a:defRPr>
            </a:lvl1pPr>
          </a:lstStyle>
          <a:p>
            <a:fld id="{50FABAFA-9D90-4B6C-95A1-503043E46FAB}" type="datetimeFigureOut">
              <a:rPr lang="en-US" smtClean="0">
                <a:uFillTx/>
              </a:rPr>
              <a:t>11/18/2018</a:t>
            </a:fld>
            <a:endParaRPr lang="en-US">
              <a:uFillTx/>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uFillTx/>
              </a:defRPr>
            </a:lvl1pPr>
          </a:lstStyle>
          <a:p>
            <a:fld id="{CDCC7757-6264-420F-9201-02E9A21CB7A0}" type="slidenum">
              <a:rPr lang="en-US" smtClean="0">
                <a:uFillTx/>
              </a:rPr>
              <a:t>‹#›</a:t>
            </a:fld>
            <a:endParaRPr lang="en-US">
              <a:uFillTx/>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uFillTx/>
              </a:defRPr>
            </a:lvl1pPr>
          </a:lstStyle>
          <a:p>
            <a:fld id="{AC15EB1F-8DE4-48C3-A804-A05846A4049F}" type="datetimeFigureOut">
              <a:rPr lang="en-US" smtClean="0">
                <a:uFillTx/>
              </a:rPr>
              <a:t>11/18/2018</a:t>
            </a:fld>
            <a:endParaRPr lang="en-US">
              <a:uFillTx/>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srgbClr val="000000"/>
            </a:solidFill>
          </a:ln>
        </p:spPr>
        <p:txBody>
          <a:bodyPr vert="horz" lIns="91440" tIns="45720" rIns="91440" bIns="45720" rtlCol="0" anchor="ctr"/>
          <a:lstStyle/>
          <a:p>
            <a:endParaRPr lang="en-US">
              <a:uFillTx/>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uFillTx/>
              </a:defRPr>
            </a:lvl1pPr>
          </a:lstStyle>
          <a:p>
            <a:fld id="{8AD115C9-E24C-4512-AA8B-319BB49F77B5}" type="slidenum">
              <a:rPr lang="en-US" smtClean="0">
                <a:uFillTx/>
              </a:rPr>
              <a:t>‹#›</a:t>
            </a:fld>
            <a:endParaRPr lang="en-US">
              <a:uFillTx/>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uFillTx/>
            </a:endParaRPr>
          </a:p>
        </p:txBody>
      </p:sp>
      <p:sp>
        <p:nvSpPr>
          <p:cNvPr id="4" name="Slide Number Placeholder 3"/>
          <p:cNvSpPr>
            <a:spLocks noGrp="1"/>
          </p:cNvSpPr>
          <p:nvPr>
            <p:ph type="sldNum" sz="quarter" idx="10"/>
          </p:nvPr>
        </p:nvSpPr>
        <p:spPr/>
        <p:txBody>
          <a:bodyPr/>
          <a:lstStyle/>
          <a:p>
            <a:fld id="{8AD115C9-E24C-4512-AA8B-319BB49F77B5}" type="slidenum">
              <a:rPr lang="en-US" smtClean="0">
                <a:uFillTx/>
              </a:rPr>
              <a:t>1</a:t>
            </a:fld>
            <a:endParaRPr lang="en-US">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uFillTx/>
              </a:defRPr>
            </a:lvl1pPr>
          </a:lstStyle>
          <a:p>
            <a:r>
              <a:rPr lang="en-US">
                <a:uFillTx/>
              </a:rPr>
              <a:t>Click to edit Master title style</a:t>
            </a:r>
            <a:endParaRPr lang="en-US" dirty="0">
              <a:uFillTx/>
            </a:endParaRP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a:uFillTx/>
              </a:rPr>
              <a:t>Click to edit Master subtitle style</a:t>
            </a:r>
            <a:endParaRPr lang="en-US" dirty="0">
              <a:uFillTx/>
            </a:endParaRPr>
          </a:p>
        </p:txBody>
      </p:sp>
      <p:sp>
        <p:nvSpPr>
          <p:cNvPr id="4" name="Date Placeholder 3"/>
          <p:cNvSpPr>
            <a:spLocks noGrp="1"/>
          </p:cNvSpPr>
          <p:nvPr>
            <p:ph type="dt" sz="half" idx="10"/>
          </p:nvPr>
        </p:nvSpPr>
        <p:spPr/>
        <p:txBody>
          <a:bodyPr/>
          <a:lstStyle/>
          <a:p>
            <a:fld id="{6E9FD87A-18E6-48AA-9D92-80943963D244}" type="datetime1">
              <a:rPr lang="en-US" smtClean="0">
                <a:uFillTx/>
              </a:rPr>
              <a:t>11/18/2018</a:t>
            </a:fld>
            <a:endParaRPr lang="en-US">
              <a:uFillTx/>
            </a:endParaRPr>
          </a:p>
        </p:txBody>
      </p:sp>
      <p:sp>
        <p:nvSpPr>
          <p:cNvPr id="5" name="Footer Placeholder 4"/>
          <p:cNvSpPr>
            <a:spLocks noGrp="1"/>
          </p:cNvSpPr>
          <p:nvPr>
            <p:ph type="ftr" sz="quarter" idx="11"/>
          </p:nvPr>
        </p:nvSpPr>
        <p:spPr/>
        <p:txBody>
          <a:bodyPr/>
          <a:lstStyle/>
          <a:p>
            <a:endParaRPr lang="en-US" dirty="0">
              <a:uFillTx/>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uFillTx/>
              </a:rPr>
              <a:t>‹#›</a:t>
            </a:fld>
            <a:endParaRPr lang="en-US">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uFillTx/>
              </a:defRPr>
            </a:lvl1pPr>
          </a:lstStyle>
          <a:p>
            <a:r>
              <a:rPr lang="en-US">
                <a:uFillTx/>
              </a:rPr>
              <a:t>Click to edit Master title style</a:t>
            </a:r>
            <a:endParaRPr lang="en-US" dirty="0">
              <a:uFillTx/>
            </a:endParaRP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uFillTx/>
              </a:defRPr>
            </a:lvl1pPr>
            <a:lvl2pPr marL="457200" indent="0">
              <a:buNone/>
              <a:defRPr sz="1600">
                <a:uFillTx/>
              </a:defRPr>
            </a:lvl2pPr>
            <a:lvl3pPr marL="914400" indent="0">
              <a:buNone/>
              <a:defRPr sz="1600">
                <a:uFillTx/>
              </a:defRPr>
            </a:lvl3pPr>
            <a:lvl4pPr marL="1371600" indent="0">
              <a:buNone/>
              <a:defRPr sz="1600">
                <a:uFillTx/>
              </a:defRPr>
            </a:lvl4pPr>
            <a:lvl5pPr marL="1828800" indent="0">
              <a:buNone/>
              <a:defRPr sz="1600">
                <a:uFillTx/>
              </a:defRPr>
            </a:lvl5pPr>
            <a:lvl6pPr marL="2286000" indent="0">
              <a:buNone/>
              <a:defRPr sz="1600">
                <a:uFillTx/>
              </a:defRPr>
            </a:lvl6pPr>
            <a:lvl7pPr marL="2743200" indent="0">
              <a:buNone/>
              <a:defRPr sz="1600">
                <a:uFillTx/>
              </a:defRPr>
            </a:lvl7pPr>
            <a:lvl8pPr marL="3200400" indent="0">
              <a:buNone/>
              <a:defRPr sz="1600">
                <a:uFillTx/>
              </a:defRPr>
            </a:lvl8pPr>
            <a:lvl9pPr marL="3657600" indent="0">
              <a:buNone/>
              <a:defRPr sz="1600">
                <a:uFillTx/>
              </a:defRPr>
            </a:lvl9pPr>
          </a:lstStyle>
          <a:p>
            <a:r>
              <a:rPr lang="en-US">
                <a:uFillTx/>
              </a:rPr>
              <a:t>Click icon to add picture</a:t>
            </a:r>
            <a:endParaRPr lang="en-US" dirty="0">
              <a:uFillTx/>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18193A29-9700-485D-8CFB-D5ABAF026ECB}" type="datetime1">
              <a:rPr lang="en-US" smtClean="0">
                <a:uFillTx/>
              </a:rPr>
              <a:t>11/18/2018</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uFillTx/>
              </a:rPr>
              <a:pPr/>
              <a:t>‹#›</a:t>
            </a:fld>
            <a:endParaRPr lang="en-US">
              <a:uFillTx/>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uFillTx/>
              </a:defRPr>
            </a:lvl1pPr>
          </a:lstStyle>
          <a:p>
            <a:r>
              <a:rPr lang="en-US">
                <a:uFillTx/>
              </a:rPr>
              <a:t>Click to edit Master title style</a:t>
            </a:r>
            <a:endParaRPr lang="en-US" dirty="0">
              <a:uFillTx/>
            </a:endParaRP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18193A29-9700-485D-8CFB-D5ABAF026ECB}" type="datetime1">
              <a:rPr lang="en-US" smtClean="0">
                <a:uFillTx/>
              </a:rPr>
              <a:t>11/18/2018</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uFillTx/>
              </a:rPr>
              <a:pPr/>
              <a:t>‹#›</a:t>
            </a:fld>
            <a:endParaRPr lang="en-US">
              <a:uFillTx/>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uFillTx/>
              </a:defRPr>
            </a:lvl1pPr>
          </a:lstStyle>
          <a:p>
            <a:r>
              <a:rPr lang="en-US">
                <a:uFillTx/>
              </a:rPr>
              <a:t>Click to edit Master title style</a:t>
            </a:r>
            <a:endParaRPr lang="en-US" dirty="0">
              <a:uFillTx/>
            </a:endParaRP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uFillTx/>
                <a:latin typeface="+mj-lt"/>
                <a:ea typeface="+mj-ea"/>
                <a:cs typeface="+mj-cs"/>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18193A29-9700-485D-8CFB-D5ABAF026ECB}" type="datetime1">
              <a:rPr lang="en-US" smtClean="0">
                <a:uFillTx/>
              </a:rPr>
              <a:t>11/18/2018</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uFillTx/>
              </a:rPr>
              <a:pPr/>
              <a:t>‹#›</a:t>
            </a:fld>
            <a:endParaRPr lang="en-US">
              <a:uFillTx/>
            </a:endParaRPr>
          </a:p>
        </p:txBody>
      </p:sp>
      <p:sp>
        <p:nvSpPr>
          <p:cNvPr id="9" name="TextBox 8"/>
          <p:cNvSpPr txBox="1">
            <a:spLocks/>
          </p:cNvSpPr>
          <p:nvPr/>
        </p:nvSpPr>
        <p:spPr>
          <a:xfrm>
            <a:off x="898295" y="971253"/>
            <a:ext cx="801912" cy="1969770"/>
          </a:xfrm>
          <a:prstGeom prst="rect">
            <a:avLst/>
          </a:prstGeom>
          <a:noFill/>
        </p:spPr>
        <p:txBody>
          <a:bodyPr wrap="square" rtlCol="0">
            <a:spAutoFit/>
          </a:bodyPr>
          <a:lstStyle>
            <a:defPPr>
              <a:defRPr lang="en-US">
                <a:uFillTx/>
              </a:defRPr>
            </a:defPPr>
            <a:lvl1pPr algn="r">
              <a:defRPr sz="12200" b="0" i="0">
                <a:solidFill>
                  <a:schemeClr val="accent1"/>
                </a:solidFill>
                <a:uFillTx/>
                <a:latin typeface="Arial"/>
                <a:ea typeface="+mj-ea"/>
                <a:cs typeface="+mj-cs"/>
              </a:defRPr>
            </a:lvl1pPr>
          </a:lstStyle>
          <a:p>
            <a:pPr lvl="0"/>
            <a:r>
              <a:rPr lang="en-US" dirty="0">
                <a:uFillTx/>
              </a:rPr>
              <a:t>“</a:t>
            </a:r>
          </a:p>
        </p:txBody>
      </p:sp>
      <p:sp>
        <p:nvSpPr>
          <p:cNvPr id="13" name="TextBox 12"/>
          <p:cNvSpPr txBox="1">
            <a:spLocks/>
          </p:cNvSpPr>
          <p:nvPr/>
        </p:nvSpPr>
        <p:spPr>
          <a:xfrm>
            <a:off x="9330490" y="2613787"/>
            <a:ext cx="801912" cy="1969770"/>
          </a:xfrm>
          <a:prstGeom prst="rect">
            <a:avLst/>
          </a:prstGeom>
          <a:noFill/>
        </p:spPr>
        <p:txBody>
          <a:bodyPr wrap="square" rtlCol="0">
            <a:spAutoFit/>
          </a:bodyPr>
          <a:lstStyle>
            <a:defPPr>
              <a:defRPr lang="en-US">
                <a:uFillTx/>
              </a:defRPr>
            </a:defPPr>
            <a:lvl1pPr algn="r">
              <a:defRPr sz="12200" b="0" i="0">
                <a:solidFill>
                  <a:schemeClr val="accent1"/>
                </a:solidFill>
                <a:uFillTx/>
                <a:latin typeface="Arial"/>
                <a:ea typeface="+mj-ea"/>
                <a:cs typeface="+mj-cs"/>
              </a:defRPr>
            </a:lvl1pPr>
          </a:lstStyle>
          <a:p>
            <a:pPr lvl="0"/>
            <a:r>
              <a:rPr lang="en-US" dirty="0">
                <a:uFillTx/>
              </a:rPr>
              <a:t>”</a:t>
            </a: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uFillTx/>
              </a:defRPr>
            </a:lvl1pPr>
          </a:lstStyle>
          <a:p>
            <a:r>
              <a:rPr lang="en-US">
                <a:uFillTx/>
              </a:rPr>
              <a:t>Click to edit Master title style</a:t>
            </a:r>
            <a:endParaRPr lang="en-US" dirty="0">
              <a:uFillTx/>
            </a:endParaRP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18193A29-9700-485D-8CFB-D5ABAF026ECB}" type="datetime1">
              <a:rPr lang="en-US" smtClean="0">
                <a:uFillTx/>
              </a:rPr>
              <a:t>11/18/2018</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uFillTx/>
              </a:rPr>
              <a:pPr/>
              <a:t>‹#›</a:t>
            </a:fld>
            <a:endParaRPr lang="en-US">
              <a:uFillTx/>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uFillTx/>
              </a:defRPr>
            </a:lvl1pPr>
          </a:lstStyle>
          <a:p>
            <a:r>
              <a:rPr lang="en-US">
                <a:uFillTx/>
              </a:rPr>
              <a:t>Click to edit Master title style</a:t>
            </a:r>
            <a:endParaRPr lang="en-US" dirty="0">
              <a:uFillTx/>
            </a:endParaRP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8193A29-9700-485D-8CFB-D5ABAF026ECB}" type="datetime1">
              <a:rPr lang="en-US" smtClean="0">
                <a:uFillTx/>
              </a:rPr>
              <a:t>11/18/2018</a:t>
            </a:fld>
            <a:endParaRPr lang="en-US">
              <a:uFillTx/>
            </a:endParaRPr>
          </a:p>
        </p:txBody>
      </p:sp>
      <p:sp>
        <p:nvSpPr>
          <p:cNvPr id="4"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uFillTx/>
              </a:rPr>
              <a:pPr/>
              <a:t>‹#›</a:t>
            </a:fld>
            <a:endParaRPr lang="en-US">
              <a:uFillTx/>
            </a:endParaRP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uFillTx/>
              </a:defRPr>
            </a:lvl1pPr>
          </a:lstStyle>
          <a:p>
            <a:r>
              <a:rPr lang="en-US">
                <a:uFillTx/>
              </a:rPr>
              <a:t>Click to edit Master title style</a:t>
            </a:r>
            <a:endParaRPr lang="en-US" dirty="0">
              <a:uFillTx/>
            </a:endParaRP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uFillTx/>
              </a:defRPr>
            </a:lvl1pPr>
            <a:lvl2pPr marL="457200" indent="0">
              <a:buNone/>
              <a:defRPr sz="1600">
                <a:uFillTx/>
              </a:defRPr>
            </a:lvl2pPr>
            <a:lvl3pPr marL="914400" indent="0">
              <a:buNone/>
              <a:defRPr sz="1600">
                <a:uFillTx/>
              </a:defRPr>
            </a:lvl3pPr>
            <a:lvl4pPr marL="1371600" indent="0">
              <a:buNone/>
              <a:defRPr sz="1600">
                <a:uFillTx/>
              </a:defRPr>
            </a:lvl4pPr>
            <a:lvl5pPr marL="1828800" indent="0">
              <a:buNone/>
              <a:defRPr sz="1600">
                <a:uFillTx/>
              </a:defRPr>
            </a:lvl5pPr>
            <a:lvl6pPr marL="2286000" indent="0">
              <a:buNone/>
              <a:defRPr sz="1600">
                <a:uFillTx/>
              </a:defRPr>
            </a:lvl6pPr>
            <a:lvl7pPr marL="2743200" indent="0">
              <a:buNone/>
              <a:defRPr sz="1600">
                <a:uFillTx/>
              </a:defRPr>
            </a:lvl7pPr>
            <a:lvl8pPr marL="3200400" indent="0">
              <a:buNone/>
              <a:defRPr sz="1600">
                <a:uFillTx/>
              </a:defRPr>
            </a:lvl8pPr>
            <a:lvl9pPr marL="3657600" indent="0">
              <a:buNone/>
              <a:defRPr sz="1600">
                <a:uFillTx/>
              </a:defRPr>
            </a:lvl9pPr>
          </a:lstStyle>
          <a:p>
            <a:r>
              <a:rPr lang="en-US">
                <a:uFillTx/>
              </a:rPr>
              <a:t>Click icon to add picture</a:t>
            </a:r>
            <a:endParaRPr lang="en-US" dirty="0">
              <a:uFillTx/>
            </a:endParaRP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uFillTx/>
              </a:defRPr>
            </a:lvl1pPr>
            <a:lvl2pPr marL="457200" indent="0">
              <a:buNone/>
              <a:defRPr sz="1600">
                <a:uFillTx/>
              </a:defRPr>
            </a:lvl2pPr>
            <a:lvl3pPr marL="914400" indent="0">
              <a:buNone/>
              <a:defRPr sz="1600">
                <a:uFillTx/>
              </a:defRPr>
            </a:lvl3pPr>
            <a:lvl4pPr marL="1371600" indent="0">
              <a:buNone/>
              <a:defRPr sz="1600">
                <a:uFillTx/>
              </a:defRPr>
            </a:lvl4pPr>
            <a:lvl5pPr marL="1828800" indent="0">
              <a:buNone/>
              <a:defRPr sz="1600">
                <a:uFillTx/>
              </a:defRPr>
            </a:lvl5pPr>
            <a:lvl6pPr marL="2286000" indent="0">
              <a:buNone/>
              <a:defRPr sz="1600">
                <a:uFillTx/>
              </a:defRPr>
            </a:lvl6pPr>
            <a:lvl7pPr marL="2743200" indent="0">
              <a:buNone/>
              <a:defRPr sz="1600">
                <a:uFillTx/>
              </a:defRPr>
            </a:lvl7pPr>
            <a:lvl8pPr marL="3200400" indent="0">
              <a:buNone/>
              <a:defRPr sz="1600">
                <a:uFillTx/>
              </a:defRPr>
            </a:lvl8pPr>
            <a:lvl9pPr marL="3657600" indent="0">
              <a:buNone/>
              <a:defRPr sz="1600">
                <a:uFillTx/>
              </a:defRPr>
            </a:lvl9pPr>
          </a:lstStyle>
          <a:p>
            <a:r>
              <a:rPr lang="en-US">
                <a:uFillTx/>
              </a:rPr>
              <a:t>Click icon to add picture</a:t>
            </a:r>
            <a:endParaRPr lang="en-US" dirty="0">
              <a:uFillTx/>
            </a:endParaRP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uFillTx/>
              </a:defRPr>
            </a:lvl1pPr>
            <a:lvl2pPr marL="457200" indent="0">
              <a:buNone/>
              <a:defRPr sz="1600">
                <a:uFillTx/>
              </a:defRPr>
            </a:lvl2pPr>
            <a:lvl3pPr marL="914400" indent="0">
              <a:buNone/>
              <a:defRPr sz="1600">
                <a:uFillTx/>
              </a:defRPr>
            </a:lvl3pPr>
            <a:lvl4pPr marL="1371600" indent="0">
              <a:buNone/>
              <a:defRPr sz="1600">
                <a:uFillTx/>
              </a:defRPr>
            </a:lvl4pPr>
            <a:lvl5pPr marL="1828800" indent="0">
              <a:buNone/>
              <a:defRPr sz="1600">
                <a:uFillTx/>
              </a:defRPr>
            </a:lvl5pPr>
            <a:lvl6pPr marL="2286000" indent="0">
              <a:buNone/>
              <a:defRPr sz="1600">
                <a:uFillTx/>
              </a:defRPr>
            </a:lvl6pPr>
            <a:lvl7pPr marL="2743200" indent="0">
              <a:buNone/>
              <a:defRPr sz="1600">
                <a:uFillTx/>
              </a:defRPr>
            </a:lvl7pPr>
            <a:lvl8pPr marL="3200400" indent="0">
              <a:buNone/>
              <a:defRPr sz="1600">
                <a:uFillTx/>
              </a:defRPr>
            </a:lvl8pPr>
            <a:lvl9pPr marL="3657600" indent="0">
              <a:buNone/>
              <a:defRPr sz="1600">
                <a:uFillTx/>
              </a:defRPr>
            </a:lvl9pPr>
          </a:lstStyle>
          <a:p>
            <a:r>
              <a:rPr lang="en-US">
                <a:uFillTx/>
              </a:rPr>
              <a:t>Click icon to add picture</a:t>
            </a:r>
            <a:endParaRPr lang="en-US" dirty="0">
              <a:uFillTx/>
            </a:endParaRP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8193A29-9700-485D-8CFB-D5ABAF026ECB}" type="datetime1">
              <a:rPr lang="en-US" smtClean="0">
                <a:uFillTx/>
              </a:rPr>
              <a:t>11/18/2018</a:t>
            </a:fld>
            <a:endParaRPr lang="en-US">
              <a:uFillTx/>
            </a:endParaRPr>
          </a:p>
        </p:txBody>
      </p:sp>
      <p:sp>
        <p:nvSpPr>
          <p:cNvPr id="4"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uFillTx/>
              </a:rPr>
              <a:pPr/>
              <a:t>‹#›</a:t>
            </a:fld>
            <a:endParaRPr lang="en-US">
              <a:uFillTx/>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US" dirty="0">
              <a:uFillTx/>
            </a:endParaRPr>
          </a:p>
        </p:txBody>
      </p:sp>
      <p:sp>
        <p:nvSpPr>
          <p:cNvPr id="3" name="Vertical Text Placeholder 2"/>
          <p:cNvSpPr>
            <a:spLocks noGrp="1"/>
          </p:cNvSpPr>
          <p:nvPr>
            <p:ph type="body" orient="vert" idx="1"/>
          </p:nvPr>
        </p:nvSpPr>
        <p:spPr/>
        <p:txBody>
          <a:bodyPr vert="eaVert" anchor="t" anchorCtr="0"/>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4" name="Date Placeholder 3"/>
          <p:cNvSpPr>
            <a:spLocks noGrp="1"/>
          </p:cNvSpPr>
          <p:nvPr>
            <p:ph type="dt" sz="half" idx="10"/>
          </p:nvPr>
        </p:nvSpPr>
        <p:spPr/>
        <p:txBody>
          <a:bodyPr/>
          <a:lstStyle/>
          <a:p>
            <a:fld id="{17EE6081-38D3-44C7-9606-9636204DDB22}" type="datetime1">
              <a:rPr lang="en-US" smtClean="0">
                <a:uFillTx/>
              </a:rPr>
              <a:t>11/18/2018</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uFillTx/>
              </a:rPr>
              <a:t>‹#›</a:t>
            </a:fld>
            <a:endParaRPr lang="en-US">
              <a:uFillTx/>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uFillTx/>
              </a:rPr>
              <a:t>Click to edit Master title style</a:t>
            </a:r>
            <a:endParaRPr lang="en-US" dirty="0">
              <a:uFillTx/>
            </a:endParaRP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4" name="Date Placeholder 3"/>
          <p:cNvSpPr>
            <a:spLocks noGrp="1"/>
          </p:cNvSpPr>
          <p:nvPr>
            <p:ph type="dt" sz="half" idx="10"/>
          </p:nvPr>
        </p:nvSpPr>
        <p:spPr/>
        <p:txBody>
          <a:bodyPr/>
          <a:lstStyle/>
          <a:p>
            <a:fld id="{E38B57C9-4D32-4A12-87A5-B6A3F54886E8}" type="datetime1">
              <a:rPr lang="en-US" smtClean="0">
                <a:uFillTx/>
              </a:rPr>
              <a:t>11/18/2018</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uFillTx/>
              </a:rPr>
              <a:t>‹#›</a:t>
            </a:fld>
            <a:endParaRPr lang="en-US">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US" dirty="0">
              <a:uFillTx/>
            </a:endParaRPr>
          </a:p>
        </p:txBody>
      </p:sp>
      <p:sp>
        <p:nvSpPr>
          <p:cNvPr id="3" name="Content Placeholder 2"/>
          <p:cNvSpPr>
            <a:spLocks noGrp="1"/>
          </p:cNvSpPr>
          <p:nvPr>
            <p:ph idx="1"/>
          </p:nvPr>
        </p:nvSpPr>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4" name="Date Placeholder 3"/>
          <p:cNvSpPr>
            <a:spLocks noGrp="1"/>
          </p:cNvSpPr>
          <p:nvPr>
            <p:ph type="dt" sz="half" idx="10"/>
          </p:nvPr>
        </p:nvSpPr>
        <p:spPr/>
        <p:txBody>
          <a:bodyPr/>
          <a:lstStyle/>
          <a:p>
            <a:fld id="{DDABF19A-8B9D-4BAF-B3CF-581ABC5A76B0}" type="datetime1">
              <a:rPr lang="en-US" smtClean="0">
                <a:uFillTx/>
              </a:rPr>
              <a:t>11/18/2018</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uFillTx/>
              </a:rPr>
              <a:t>‹#›</a:t>
            </a:fld>
            <a:endParaRPr lang="en-US">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uFillTx/>
              </a:defRPr>
            </a:lvl1pPr>
          </a:lstStyle>
          <a:p>
            <a:r>
              <a:rPr lang="en-US">
                <a:uFillTx/>
              </a:rPr>
              <a:t>Click to edit Master title style</a:t>
            </a:r>
            <a:endParaRPr lang="en-US" dirty="0">
              <a:uFillTx/>
            </a:endParaRP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A85ECE62-A67C-45C0-9A46-677D00669FB0}" type="datetime1">
              <a:rPr lang="en-US" smtClean="0">
                <a:uFillTx/>
              </a:rPr>
              <a:t>11/18/2018</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uFillTx/>
              </a:rPr>
              <a:pPr/>
              <a:t>‹#›</a:t>
            </a:fld>
            <a:endParaRPr lang="en-US">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US" dirty="0">
              <a:uFillTx/>
            </a:endParaRP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uFillTx/>
              </a:defRPr>
            </a:lvl1pPr>
            <a:lvl2pPr>
              <a:defRPr sz="1600">
                <a:uFillTx/>
              </a:defRPr>
            </a:lvl2pPr>
            <a:lvl3pPr>
              <a:defRPr sz="1400">
                <a:uFillTx/>
              </a:defRPr>
            </a:lvl3pPr>
            <a:lvl4pPr>
              <a:defRPr sz="1200">
                <a:uFillTx/>
              </a:defRPr>
            </a:lvl4pPr>
            <a:lvl5pPr>
              <a:defRPr sz="1200">
                <a:uFillTx/>
              </a:defRPr>
            </a:lvl5pPr>
            <a:lvl6pPr>
              <a:defRPr sz="1200">
                <a:uFillTx/>
              </a:defRPr>
            </a:lvl6pPr>
            <a:lvl7pPr>
              <a:defRPr sz="1200">
                <a:uFillTx/>
              </a:defRPr>
            </a:lvl7pPr>
            <a:lvl8pPr>
              <a:defRPr sz="1200">
                <a:uFillTx/>
              </a:defRPr>
            </a:lvl8pPr>
            <a:lvl9pPr>
              <a:defRPr sz="12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uFillTx/>
              </a:defRPr>
            </a:lvl1pPr>
            <a:lvl2pPr>
              <a:defRPr sz="1600">
                <a:uFillTx/>
              </a:defRPr>
            </a:lvl2pPr>
            <a:lvl3pPr>
              <a:defRPr sz="1400">
                <a:uFillTx/>
              </a:defRPr>
            </a:lvl3pPr>
            <a:lvl4pPr>
              <a:defRPr sz="1200">
                <a:uFillTx/>
              </a:defRPr>
            </a:lvl4pPr>
            <a:lvl5pPr>
              <a:defRPr sz="1200">
                <a:uFillTx/>
              </a:defRPr>
            </a:lvl5pPr>
            <a:lvl6pPr>
              <a:defRPr sz="1200">
                <a:uFillTx/>
              </a:defRPr>
            </a:lvl6pPr>
            <a:lvl7pPr>
              <a:defRPr sz="1200">
                <a:uFillTx/>
              </a:defRPr>
            </a:lvl7pPr>
            <a:lvl8pPr>
              <a:defRPr sz="1200">
                <a:uFillTx/>
              </a:defRPr>
            </a:lvl8pPr>
            <a:lvl9pPr>
              <a:defRPr sz="12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5" name="Date Placeholder 4"/>
          <p:cNvSpPr>
            <a:spLocks noGrp="1"/>
          </p:cNvSpPr>
          <p:nvPr>
            <p:ph type="dt" sz="half" idx="10"/>
          </p:nvPr>
        </p:nvSpPr>
        <p:spPr/>
        <p:txBody>
          <a:bodyPr/>
          <a:lstStyle/>
          <a:p>
            <a:fld id="{55C195DB-4000-4703-B016-8AAC7B01BD58}" type="datetime1">
              <a:rPr lang="en-US" smtClean="0">
                <a:uFillTx/>
              </a:rPr>
              <a:t>11/18/2018</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uFillTx/>
              </a:rPr>
              <a:t>‹#›</a:t>
            </a:fld>
            <a:endParaRPr lang="en-US">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a:uFillTx/>
              </a:rPr>
              <a:t>Click to edit Master title style</a:t>
            </a:r>
            <a:endParaRPr lang="en-US" dirty="0">
              <a:uFillTx/>
            </a:endParaRP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uFillTx/>
              </a:defRPr>
            </a:lvl1pPr>
            <a:lvl2pPr>
              <a:defRPr sz="1600">
                <a:uFillTx/>
              </a:defRPr>
            </a:lvl2pPr>
            <a:lvl3pPr>
              <a:defRPr sz="1400">
                <a:uFillTx/>
              </a:defRPr>
            </a:lvl3pPr>
            <a:lvl4pPr>
              <a:defRPr sz="1200">
                <a:uFillTx/>
              </a:defRPr>
            </a:lvl4pPr>
            <a:lvl5pPr>
              <a:defRPr sz="1200">
                <a:uFillTx/>
              </a:defRPr>
            </a:lvl5pPr>
            <a:lvl6pPr>
              <a:defRPr sz="1200">
                <a:uFillTx/>
              </a:defRPr>
            </a:lvl6pPr>
            <a:lvl7pPr>
              <a:defRPr sz="1200">
                <a:uFillTx/>
              </a:defRPr>
            </a:lvl7pPr>
            <a:lvl8pPr>
              <a:defRPr sz="1200">
                <a:uFillTx/>
              </a:defRPr>
            </a:lvl8pPr>
            <a:lvl9pPr>
              <a:defRPr sz="12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uFillTx/>
              </a:defRPr>
            </a:lvl1pPr>
            <a:lvl2pPr>
              <a:defRPr sz="1600">
                <a:uFillTx/>
              </a:defRPr>
            </a:lvl2pPr>
            <a:lvl3pPr>
              <a:defRPr sz="1400">
                <a:uFillTx/>
              </a:defRPr>
            </a:lvl3pPr>
            <a:lvl4pPr>
              <a:defRPr sz="1200">
                <a:uFillTx/>
              </a:defRPr>
            </a:lvl4pPr>
            <a:lvl5pPr>
              <a:defRPr sz="1200">
                <a:uFillTx/>
              </a:defRPr>
            </a:lvl5pPr>
            <a:lvl6pPr>
              <a:defRPr sz="1200">
                <a:uFillTx/>
              </a:defRPr>
            </a:lvl6pPr>
            <a:lvl7pPr>
              <a:defRPr sz="1200">
                <a:uFillTx/>
              </a:defRPr>
            </a:lvl7pPr>
            <a:lvl8pPr>
              <a:defRPr sz="1200">
                <a:uFillTx/>
              </a:defRPr>
            </a:lvl8pPr>
            <a:lvl9pPr>
              <a:defRPr sz="12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7" name="Date Placeholder 6"/>
          <p:cNvSpPr>
            <a:spLocks noGrp="1"/>
          </p:cNvSpPr>
          <p:nvPr>
            <p:ph type="dt" sz="half" idx="10"/>
          </p:nvPr>
        </p:nvSpPr>
        <p:spPr/>
        <p:txBody>
          <a:bodyPr/>
          <a:lstStyle/>
          <a:p>
            <a:fld id="{A5E61694-1DBA-4F6B-894E-09E8A1C80EAE}" type="datetime1">
              <a:rPr lang="en-US" smtClean="0">
                <a:uFillTx/>
              </a:rPr>
              <a:t>11/18/2018</a:t>
            </a:fld>
            <a:endParaRPr lang="en-US">
              <a:uFillTx/>
            </a:endParaRPr>
          </a:p>
        </p:txBody>
      </p:sp>
      <p:sp>
        <p:nvSpPr>
          <p:cNvPr id="8" name="Footer Placeholder 7"/>
          <p:cNvSpPr>
            <a:spLocks noGrp="1"/>
          </p:cNvSpPr>
          <p:nvPr>
            <p:ph type="ftr" sz="quarter" idx="11"/>
          </p:nvPr>
        </p:nvSpPr>
        <p:spPr/>
        <p:txBody>
          <a:bodyPr/>
          <a:lstStyle/>
          <a:p>
            <a:endParaRPr lang="en-US">
              <a:uFillTx/>
            </a:endParaRPr>
          </a:p>
        </p:txBody>
      </p:sp>
      <p:sp>
        <p:nvSpPr>
          <p:cNvPr id="9" name="Slide Number Placeholder 8"/>
          <p:cNvSpPr>
            <a:spLocks noGrp="1"/>
          </p:cNvSpPr>
          <p:nvPr>
            <p:ph type="sldNum" sz="quarter" idx="12"/>
          </p:nvPr>
        </p:nvSpPr>
        <p:spPr/>
        <p:txBody>
          <a:bodyPr/>
          <a:lstStyle/>
          <a:p>
            <a:fld id="{401CF334-2D5C-4859-84A6-CA7E6E43FAEB}" type="slidenum">
              <a:rPr lang="en-US" smtClean="0">
                <a:uFillTx/>
              </a:rPr>
              <a:t>‹#›</a:t>
            </a:fld>
            <a:endParaRPr lang="en-US">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US" dirty="0">
              <a:uFillTx/>
            </a:endParaRPr>
          </a:p>
        </p:txBody>
      </p:sp>
      <p:sp>
        <p:nvSpPr>
          <p:cNvPr id="7" name="Date Placeholder 2"/>
          <p:cNvSpPr>
            <a:spLocks noGrp="1"/>
          </p:cNvSpPr>
          <p:nvPr>
            <p:ph type="dt" sz="half" idx="10"/>
          </p:nvPr>
        </p:nvSpPr>
        <p:spPr/>
        <p:txBody>
          <a:bodyPr/>
          <a:lstStyle/>
          <a:p>
            <a:fld id="{2C3105AF-90CA-4509-A852-0BAE918A28C0}" type="datetime1">
              <a:rPr lang="en-US" smtClean="0">
                <a:uFillTx/>
              </a:rPr>
              <a:t>11/18/2018</a:t>
            </a:fld>
            <a:endParaRPr lang="en-US">
              <a:uFillTx/>
            </a:endParaRPr>
          </a:p>
        </p:txBody>
      </p:sp>
      <p:sp>
        <p:nvSpPr>
          <p:cNvPr id="5" name="Footer Placeholder 3"/>
          <p:cNvSpPr>
            <a:spLocks noGrp="1"/>
          </p:cNvSpPr>
          <p:nvPr>
            <p:ph type="ftr" sz="quarter" idx="11"/>
          </p:nvPr>
        </p:nvSpPr>
        <p:spPr/>
        <p:txBody>
          <a:bodyPr/>
          <a:lstStyle/>
          <a:p>
            <a:endParaRPr lang="en-US">
              <a:uFillTx/>
            </a:endParaRPr>
          </a:p>
        </p:txBody>
      </p:sp>
      <p:sp>
        <p:nvSpPr>
          <p:cNvPr id="6" name="Slide Number Placeholder 4"/>
          <p:cNvSpPr>
            <a:spLocks noGrp="1"/>
          </p:cNvSpPr>
          <p:nvPr>
            <p:ph type="sldNum" sz="quarter" idx="12"/>
          </p:nvPr>
        </p:nvSpPr>
        <p:spPr/>
        <p:txBody>
          <a:bodyPr/>
          <a:lstStyle/>
          <a:p>
            <a:fld id="{401CF334-2D5C-4859-84A6-CA7E6E43FAEB}" type="slidenum">
              <a:rPr lang="en-US" smtClean="0">
                <a:uFillTx/>
              </a:rPr>
              <a:t>‹#›</a:t>
            </a:fld>
            <a:endParaRPr lang="en-US">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3EE3FCD-E86B-47AE-817A-4894806549CD}" type="datetime1">
              <a:rPr lang="en-US" smtClean="0">
                <a:uFillTx/>
              </a:rPr>
              <a:t>11/18/2018</a:t>
            </a:fld>
            <a:endParaRPr lang="en-US">
              <a:uFillTx/>
            </a:endParaRPr>
          </a:p>
        </p:txBody>
      </p:sp>
      <p:sp>
        <p:nvSpPr>
          <p:cNvPr id="5" name="Footer Placeholder 2"/>
          <p:cNvSpPr>
            <a:spLocks noGrp="1"/>
          </p:cNvSpPr>
          <p:nvPr>
            <p:ph type="ftr" sz="quarter" idx="11"/>
          </p:nvPr>
        </p:nvSpPr>
        <p:spPr/>
        <p:txBody>
          <a:bodyPr/>
          <a:lstStyle/>
          <a:p>
            <a:endParaRPr lang="en-US">
              <a:uFillTx/>
            </a:endParaRPr>
          </a:p>
        </p:txBody>
      </p:sp>
      <p:sp>
        <p:nvSpPr>
          <p:cNvPr id="6" name="Slide Number Placeholder 3"/>
          <p:cNvSpPr>
            <a:spLocks noGrp="1"/>
          </p:cNvSpPr>
          <p:nvPr>
            <p:ph type="sldNum" sz="quarter" idx="12"/>
          </p:nvPr>
        </p:nvSpPr>
        <p:spPr/>
        <p:txBody>
          <a:bodyPr/>
          <a:lstStyle/>
          <a:p>
            <a:fld id="{401CF334-2D5C-4859-84A6-CA7E6E43FAEB}" type="slidenum">
              <a:rPr lang="en-US" smtClean="0">
                <a:uFillTx/>
              </a:rPr>
              <a:t>‹#›</a:t>
            </a:fld>
            <a:endParaRPr lang="en-US">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uFillTx/>
              </a:defRPr>
            </a:lvl1pPr>
          </a:lstStyle>
          <a:p>
            <a:r>
              <a:rPr lang="en-US">
                <a:uFillTx/>
              </a:rPr>
              <a:t>Click to edit Master title style</a:t>
            </a:r>
            <a:endParaRPr lang="en-US" dirty="0">
              <a:uFillTx/>
            </a:endParaRP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uFillTx/>
              </a:defRPr>
            </a:lvl1pPr>
            <a:lvl2pPr>
              <a:defRPr sz="1800">
                <a:uFillTx/>
              </a:defRPr>
            </a:lvl2pPr>
            <a:lvl3pPr>
              <a:defRPr sz="1600">
                <a:uFillTx/>
              </a:defRPr>
            </a:lvl3pPr>
            <a:lvl4pPr>
              <a:defRPr sz="1400">
                <a:uFillTx/>
              </a:defRPr>
            </a:lvl4pPr>
            <a:lvl5pPr>
              <a:defRPr sz="1400">
                <a:uFillTx/>
              </a:defRPr>
            </a:lvl5pPr>
            <a:lvl6pPr>
              <a:defRPr sz="1400">
                <a:uFillTx/>
              </a:defRPr>
            </a:lvl6pPr>
            <a:lvl7pPr>
              <a:defRPr sz="1400">
                <a:uFillTx/>
              </a:defRPr>
            </a:lvl7pPr>
            <a:lvl8pPr>
              <a:defRPr sz="1400">
                <a:uFillTx/>
              </a:defRPr>
            </a:lvl8pPr>
            <a:lvl9pPr>
              <a:defRPr sz="14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7" name="Date Placeholder 4"/>
          <p:cNvSpPr>
            <a:spLocks noGrp="1"/>
          </p:cNvSpPr>
          <p:nvPr>
            <p:ph type="dt" sz="half" idx="10"/>
          </p:nvPr>
        </p:nvSpPr>
        <p:spPr/>
        <p:txBody>
          <a:bodyPr/>
          <a:lstStyle/>
          <a:p>
            <a:fld id="{2D057D0C-1E6A-45B9-BF68-5FFFA446EB57}" type="datetime1">
              <a:rPr lang="en-US" smtClean="0">
                <a:uFillTx/>
              </a:rPr>
              <a:t>11/18/2018</a:t>
            </a:fld>
            <a:endParaRPr lang="en-US">
              <a:uFillTx/>
            </a:endParaRPr>
          </a:p>
        </p:txBody>
      </p:sp>
      <p:sp>
        <p:nvSpPr>
          <p:cNvPr id="5" name="Footer Placeholder 5"/>
          <p:cNvSpPr>
            <a:spLocks noGrp="1"/>
          </p:cNvSpPr>
          <p:nvPr>
            <p:ph type="ftr" sz="quarter" idx="11"/>
          </p:nvPr>
        </p:nvSpPr>
        <p:spPr/>
        <p:txBody>
          <a:bodyPr/>
          <a:lstStyle/>
          <a:p>
            <a:endParaRPr lang="en-US">
              <a:uFillTx/>
            </a:endParaRPr>
          </a:p>
        </p:txBody>
      </p:sp>
      <p:sp>
        <p:nvSpPr>
          <p:cNvPr id="6" name="Slide Number Placeholder 6"/>
          <p:cNvSpPr>
            <a:spLocks noGrp="1"/>
          </p:cNvSpPr>
          <p:nvPr>
            <p:ph type="sldNum" sz="quarter" idx="12"/>
          </p:nvPr>
        </p:nvSpPr>
        <p:spPr/>
        <p:txBody>
          <a:bodyPr/>
          <a:lstStyle/>
          <a:p>
            <a:fld id="{401CF334-2D5C-4859-84A6-CA7E6E43FAEB}" type="slidenum">
              <a:rPr lang="en-US" smtClean="0">
                <a:uFillTx/>
              </a:rPr>
              <a:t>‹#›</a:t>
            </a:fld>
            <a:endParaRPr lang="en-US">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uFillTx/>
              </a:defRPr>
            </a:lvl1pPr>
          </a:lstStyle>
          <a:p>
            <a:r>
              <a:rPr lang="en-US">
                <a:uFillTx/>
              </a:rPr>
              <a:t>Click to edit Master title style</a:t>
            </a:r>
            <a:endParaRPr lang="en-US" dirty="0">
              <a:uFillTx/>
            </a:endParaRP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uFillTx/>
              </a:defRPr>
            </a:lvl1pPr>
            <a:lvl2pPr marL="457200" indent="0">
              <a:buNone/>
              <a:defRPr sz="1600">
                <a:uFillTx/>
              </a:defRPr>
            </a:lvl2pPr>
            <a:lvl3pPr marL="914400" indent="0">
              <a:buNone/>
              <a:defRPr sz="1600">
                <a:uFillTx/>
              </a:defRPr>
            </a:lvl3pPr>
            <a:lvl4pPr marL="1371600" indent="0">
              <a:buNone/>
              <a:defRPr sz="1600">
                <a:uFillTx/>
              </a:defRPr>
            </a:lvl4pPr>
            <a:lvl5pPr marL="1828800" indent="0">
              <a:buNone/>
              <a:defRPr sz="1600">
                <a:uFillTx/>
              </a:defRPr>
            </a:lvl5pPr>
            <a:lvl6pPr marL="2286000" indent="0">
              <a:buNone/>
              <a:defRPr sz="1600">
                <a:uFillTx/>
              </a:defRPr>
            </a:lvl6pPr>
            <a:lvl7pPr marL="2743200" indent="0">
              <a:buNone/>
              <a:defRPr sz="1600">
                <a:uFillTx/>
              </a:defRPr>
            </a:lvl7pPr>
            <a:lvl8pPr marL="3200400" indent="0">
              <a:buNone/>
              <a:defRPr sz="1600">
                <a:uFillTx/>
              </a:defRPr>
            </a:lvl8pPr>
            <a:lvl9pPr marL="3657600" indent="0">
              <a:buNone/>
              <a:defRPr sz="1600">
                <a:uFillTx/>
              </a:defRPr>
            </a:lvl9pPr>
          </a:lstStyle>
          <a:p>
            <a:r>
              <a:rPr lang="en-US">
                <a:uFillTx/>
              </a:rPr>
              <a:t>Click icon to add picture</a:t>
            </a:r>
            <a:endParaRPr lang="en-US" dirty="0">
              <a:uFillTx/>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BB2E8297-6837-4539-BE78-C255461E3518}" type="datetime1">
              <a:rPr lang="en-US" smtClean="0">
                <a:uFillTx/>
              </a:rPr>
              <a:t>11/18/2018</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uFillTx/>
              </a:rPr>
              <a:t>‹#›</a:t>
            </a:fld>
            <a:endParaRPr lang="en-US">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srcRect l="35640"/>
          <a:stretch/>
        </p:blipFill>
        <p:spPr>
          <a:xfrm>
            <a:off x="0" y="2892347"/>
            <a:ext cx="1522412" cy="2365453"/>
          </a:xfrm>
          <a:prstGeom prst="rect">
            <a:avLst/>
          </a:prstGeom>
        </p:spPr>
      </p:pic>
      <p:sp>
        <p:nvSpPr>
          <p:cNvPr id="16" name="Oval 15"/>
          <p:cNvSpPr>
            <a:spLocks/>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srcRect b="23320"/>
          <a:stretch/>
        </p:blipFill>
        <p:spPr>
          <a:xfrm>
            <a:off x="8609012" y="6096000"/>
            <a:ext cx="993734" cy="762000"/>
          </a:xfrm>
          <a:prstGeom prst="rect">
            <a:avLst/>
          </a:prstGeom>
        </p:spPr>
      </p:pic>
      <p:sp>
        <p:nvSpPr>
          <p:cNvPr id="14" name="Rectangle 13"/>
          <p:cNvSpPr>
            <a:spLocks/>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uFillTx/>
              </a:rPr>
              <a:t>Click to edit Master title style</a:t>
            </a:r>
            <a:endParaRPr lang="en-US" dirty="0">
              <a:uFillTx/>
            </a:endParaRP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uFillTx/>
              </a:defRPr>
            </a:lvl1pPr>
          </a:lstStyle>
          <a:p>
            <a:fld id="{18193A29-9700-485D-8CFB-D5ABAF026ECB}" type="datetime1">
              <a:rPr lang="en-US" smtClean="0">
                <a:uFillTx/>
              </a:rPr>
              <a:t>11/18/2018</a:t>
            </a:fld>
            <a:endParaRPr lang="en-US">
              <a:uFillTx/>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uFillTx/>
              </a:defRPr>
            </a:lvl1pPr>
          </a:lstStyle>
          <a:p>
            <a:endParaRPr lang="en-US">
              <a:uFillTx/>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uFillTx/>
              </a:defRPr>
            </a:lvl1pPr>
          </a:lstStyle>
          <a:p>
            <a:fld id="{401CF334-2D5C-4859-84A6-CA7E6E43FAEB}" type="slidenum">
              <a:rPr lang="en-US" smtClean="0">
                <a:uFillTx/>
              </a:rPr>
              <a:pPr/>
              <a:t>‹#›</a:t>
            </a:fld>
            <a:endParaRPr lang="en-US">
              <a:uFillTx/>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uFillTx/>
          <a:latin typeface="+mj-lt"/>
          <a:ea typeface="+mj-ea"/>
          <a:cs typeface="+mj-cs"/>
        </a:defRPr>
      </a:lvl1pPr>
      <a:lvl2pPr eaLnBrk="1" hangingPunct="1">
        <a:defRPr>
          <a:solidFill>
            <a:schemeClr val="tx2"/>
          </a:solidFill>
          <a:uFillTx/>
        </a:defRPr>
      </a:lvl2pPr>
      <a:lvl3pPr eaLnBrk="1" hangingPunct="1">
        <a:defRPr>
          <a:solidFill>
            <a:schemeClr val="tx2"/>
          </a:solidFill>
          <a:uFillTx/>
        </a:defRPr>
      </a:lvl3pPr>
      <a:lvl4pPr eaLnBrk="1" hangingPunct="1">
        <a:defRPr>
          <a:solidFill>
            <a:schemeClr val="tx2"/>
          </a:solidFill>
          <a:uFillTx/>
        </a:defRPr>
      </a:lvl4pPr>
      <a:lvl5pPr eaLnBrk="1" hangingPunct="1">
        <a:defRPr>
          <a:solidFill>
            <a:schemeClr val="tx2"/>
          </a:solidFill>
          <a:uFillTx/>
        </a:defRPr>
      </a:lvl5pPr>
      <a:lvl6pPr eaLnBrk="1" hangingPunct="1">
        <a:defRPr>
          <a:solidFill>
            <a:schemeClr val="tx2"/>
          </a:solidFill>
          <a:uFillTx/>
        </a:defRPr>
      </a:lvl6pPr>
      <a:lvl7pPr eaLnBrk="1" hangingPunct="1">
        <a:defRPr>
          <a:solidFill>
            <a:schemeClr val="tx2"/>
          </a:solidFill>
          <a:uFillTx/>
        </a:defRPr>
      </a:lvl7pPr>
      <a:lvl8pPr eaLnBrk="1" hangingPunct="1">
        <a:defRPr>
          <a:solidFill>
            <a:schemeClr val="tx2"/>
          </a:solidFill>
          <a:uFillTx/>
        </a:defRPr>
      </a:lvl8pPr>
      <a:lvl9pPr eaLnBrk="1" hangingPunct="1">
        <a:defRPr>
          <a:solidFill>
            <a:schemeClr val="tx2"/>
          </a:solidFill>
          <a:uFillTx/>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uFillTx/>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uFillTx/>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uFillTx/>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uFillTx/>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uFillTx/>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uFillTx/>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uFillTx/>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uFillTx/>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uFillTx/>
          <a:latin typeface="+mj-lt"/>
          <a:ea typeface="+mj-ea"/>
          <a:cs typeface="+mj-cs"/>
        </a:defRPr>
      </a:lvl9pPr>
    </p:bodyStyle>
    <p:other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www.hopexchange.com/Statistics.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hopeexchange.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uFillTx/>
              </a:rPr>
              <a:t>Dads &amp; Bereavement</a:t>
            </a:r>
          </a:p>
        </p:txBody>
      </p:sp>
      <p:sp>
        <p:nvSpPr>
          <p:cNvPr id="3" name="Subtitle 2"/>
          <p:cNvSpPr>
            <a:spLocks noGrp="1"/>
          </p:cNvSpPr>
          <p:nvPr>
            <p:ph type="subTitle" idx="1"/>
          </p:nvPr>
        </p:nvSpPr>
        <p:spPr/>
        <p:txBody>
          <a:bodyPr>
            <a:normAutofit fontScale="25000" lnSpcReduction="20000"/>
          </a:bodyPr>
          <a:lstStyle/>
          <a:p>
            <a:r>
              <a:rPr lang="en-US" sz="5600" dirty="0">
                <a:solidFill>
                  <a:schemeClr val="tx2"/>
                </a:solidFill>
                <a:uFillTx/>
              </a:rPr>
              <a:t>How our culture influences the way a man mourns &amp; practical advice for supporting a grieving father.</a:t>
            </a:r>
          </a:p>
          <a:p>
            <a:endParaRPr lang="en-US" dirty="0">
              <a:uFillTx/>
            </a:endParaRPr>
          </a:p>
          <a:p>
            <a:r>
              <a:rPr lang="en-US" sz="4200" i="1" dirty="0">
                <a:uFillTx/>
              </a:rPr>
              <a:t>By Crystal Niehoff, SBD, Chaplain</a:t>
            </a:r>
          </a:p>
          <a:p>
            <a:endParaRPr lang="en-US" sz="4200" i="1" dirty="0">
              <a:uFillTx/>
            </a:endParaRPr>
          </a:p>
          <a:p>
            <a:endParaRPr lang="en-US" dirty="0">
              <a:uFillTx/>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uFillTx/>
              </a:rPr>
              <a:t>Men &amp; Mourning in Our Culture</a:t>
            </a:r>
          </a:p>
        </p:txBody>
      </p:sp>
      <p:sp>
        <p:nvSpPr>
          <p:cNvPr id="2" name="Content Placeholder 1"/>
          <p:cNvSpPr>
            <a:spLocks noGrp="1"/>
          </p:cNvSpPr>
          <p:nvPr>
            <p:ph idx="1"/>
          </p:nvPr>
        </p:nvSpPr>
        <p:spPr>
          <a:xfrm>
            <a:off x="812800" y="1600200"/>
            <a:ext cx="10566400" cy="4594538"/>
          </a:xfrm>
        </p:spPr>
        <p:txBody>
          <a:bodyPr>
            <a:normAutofit lnSpcReduction="10000"/>
          </a:bodyPr>
          <a:lstStyle/>
          <a:p>
            <a:pPr marL="0" indent="0">
              <a:buNone/>
            </a:pPr>
            <a:r>
              <a:rPr lang="en-US" sz="2200" dirty="0">
                <a:uFillTx/>
              </a:rPr>
              <a:t>He feels helpless and chaotic, when expectations are that he is to be in control.  He feels inadequate and weak, when he is expected to be intelligent, able to fix anything, and brave.  And he may feel like a failure because he wasn’t able to fulfill his protector role and shield is family from this tragedy of death.</a:t>
            </a:r>
          </a:p>
          <a:p>
            <a:pPr marL="0" indent="0">
              <a:buNone/>
            </a:pPr>
            <a:endParaRPr lang="en-US" sz="2200" dirty="0">
              <a:uFillTx/>
            </a:endParaRPr>
          </a:p>
          <a:p>
            <a:pPr marL="0" indent="0">
              <a:buNone/>
            </a:pPr>
            <a:r>
              <a:rPr lang="en-US" sz="2200" dirty="0">
                <a:uFillTx/>
              </a:rPr>
              <a:t>Dad wants to live up to the expectations of his wife, his family and friends, and society, by being strong and in control, but the emotions of grief, anger, sadness, pain, confusion, denial, all come flooding in, threatening to overtake his rock solid demeanor.  It’s frightening to a man, all too often causing him to build an impenetrable wall in an effort to guard himself.  Sometimes, he just needs permission to mourn according to his own needs, and know he hasn’t lost his “man card.”</a:t>
            </a:r>
            <a:br>
              <a:rPr lang="en-US" dirty="0">
                <a:uFillTx/>
              </a:rPr>
            </a:br>
            <a:endParaRPr lang="en-US" dirty="0">
              <a:uFillTx/>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uFillTx/>
              </a:rPr>
              <a:t>A Father's Relationships During Bereavement</a:t>
            </a:r>
          </a:p>
        </p:txBody>
      </p:sp>
      <p:sp>
        <p:nvSpPr>
          <p:cNvPr id="2" name="Content Placeholder 1"/>
          <p:cNvSpPr>
            <a:spLocks noGrp="1"/>
          </p:cNvSpPr>
          <p:nvPr>
            <p:ph idx="1"/>
          </p:nvPr>
        </p:nvSpPr>
        <p:spPr>
          <a:xfrm>
            <a:off x="812800" y="1853248"/>
            <a:ext cx="10566400" cy="3861752"/>
          </a:xfrm>
        </p:spPr>
        <p:txBody>
          <a:bodyPr>
            <a:normAutofit/>
          </a:bodyPr>
          <a:lstStyle/>
          <a:p>
            <a:pPr marL="0" indent="0">
              <a:buNone/>
            </a:pPr>
            <a:r>
              <a:rPr lang="en-US" sz="2200" dirty="0">
                <a:uFillTx/>
              </a:rPr>
              <a:t>No doubt, bereavement tests even the strongest relationships.  Marriages too often crumble after the death of a child.  Existing children struggle with understanding why their normally kind, loving, patient parents are suddenly emotionally distant and short-tempered.   Friends, work associates, and extended family members move on with life while it seems to grind to a halt for the bereaved.  </a:t>
            </a:r>
          </a:p>
        </p:txBody>
      </p:sp>
      <p:pic>
        <p:nvPicPr>
          <p:cNvPr id="4" name="Picture 3"/>
          <p:cNvPicPr>
            <a:picLocks noChangeAspect="1"/>
          </p:cNvPicPr>
          <p:nvPr/>
        </p:nvPicPr>
        <p:blipFill>
          <a:blip r:embed="rId2" cstate="print"/>
          <a:stretch>
            <a:fillRect/>
          </a:stretch>
        </p:blipFill>
        <p:spPr>
          <a:xfrm>
            <a:off x="4041819" y="4378697"/>
            <a:ext cx="4108361" cy="226898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uFillTx/>
              </a:rPr>
              <a:t>A Father's Relationships During Bereavement</a:t>
            </a:r>
          </a:p>
        </p:txBody>
      </p:sp>
      <p:sp>
        <p:nvSpPr>
          <p:cNvPr id="2" name="Content Placeholder 1"/>
          <p:cNvSpPr>
            <a:spLocks noGrp="1"/>
          </p:cNvSpPr>
          <p:nvPr>
            <p:ph idx="1"/>
          </p:nvPr>
        </p:nvSpPr>
        <p:spPr>
          <a:xfrm>
            <a:off x="812800" y="1622738"/>
            <a:ext cx="10566400" cy="4868214"/>
          </a:xfrm>
        </p:spPr>
        <p:txBody>
          <a:bodyPr>
            <a:noAutofit/>
          </a:bodyPr>
          <a:lstStyle/>
          <a:p>
            <a:pPr marL="0" indent="0">
              <a:buNone/>
            </a:pPr>
            <a:r>
              <a:rPr lang="en-US" sz="2400" b="1" dirty="0">
                <a:uFillTx/>
              </a:rPr>
              <a:t>After the death of his beloved wife, C. S. Lewis reflected in his book, </a:t>
            </a:r>
            <a:r>
              <a:rPr lang="en-US" sz="2400" b="1" i="1" dirty="0">
                <a:uFillTx/>
              </a:rPr>
              <a:t>A Grief Observed</a:t>
            </a:r>
            <a:r>
              <a:rPr lang="en-US" sz="2400" b="1" dirty="0">
                <a:uFillTx/>
              </a:rPr>
              <a:t>:</a:t>
            </a:r>
          </a:p>
          <a:p>
            <a:pPr marL="400050" lvl="1" indent="0">
              <a:buNone/>
            </a:pPr>
            <a:r>
              <a:rPr lang="en-US" sz="2400" i="1" dirty="0">
                <a:uFillTx/>
              </a:rPr>
              <a:t>"No one ever told me that grief felt so like fear. I am not afraid, but the sensation is like being afraid. The same fluttering in the stomach, the same restlessness, the yawning. I keep on swallowing.</a:t>
            </a:r>
            <a:br>
              <a:rPr lang="en-US" sz="2400" i="1" dirty="0">
                <a:uFillTx/>
              </a:rPr>
            </a:br>
            <a:br>
              <a:rPr lang="en-US" sz="2400" i="1" dirty="0">
                <a:uFillTx/>
              </a:rPr>
            </a:br>
            <a:r>
              <a:rPr lang="en-US" sz="2400" i="1" dirty="0">
                <a:uFillTx/>
              </a:rPr>
              <a:t>At other times it feels like being mildly drunk, or concussed. There is a sort of invisible blanket between the world and me. I find it hard to take in what anyone says. Or perhaps, hard to want to take it in. It is so uninteresting. Yet I want the others to be about me. I dread the moments when the house is empty. If only they would talk to one another and not to 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uFillTx/>
              </a:rPr>
              <a:t>A Father's Relationships During Bereavement</a:t>
            </a:r>
          </a:p>
        </p:txBody>
      </p:sp>
      <p:sp>
        <p:nvSpPr>
          <p:cNvPr id="2" name="Content Placeholder 1"/>
          <p:cNvSpPr>
            <a:spLocks noGrp="1"/>
          </p:cNvSpPr>
          <p:nvPr>
            <p:ph idx="1"/>
          </p:nvPr>
        </p:nvSpPr>
        <p:spPr>
          <a:xfrm>
            <a:off x="812800" y="2141113"/>
            <a:ext cx="10566400" cy="4114800"/>
          </a:xfrm>
        </p:spPr>
        <p:txBody>
          <a:bodyPr>
            <a:normAutofit/>
          </a:bodyPr>
          <a:lstStyle/>
          <a:p>
            <a:pPr marL="0" indent="0">
              <a:buNone/>
            </a:pPr>
            <a:r>
              <a:rPr lang="en-US" sz="2400" dirty="0">
                <a:uFillTx/>
              </a:rPr>
              <a:t>Fathers in the throes of grief are on a seemingly unending emotional rollercoaster, making relationships with everyone around them extraordinarily difficult.  Take hope, however, if you know a father who is journeying through grief right now:  husband, family member, friend, co-worker, or client, there are some very practical ways of providing support during his time of bereavement.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2800" y="697417"/>
            <a:ext cx="9404723" cy="1400530"/>
          </a:xfrm>
        </p:spPr>
        <p:txBody>
          <a:bodyPr/>
          <a:lstStyle/>
          <a:p>
            <a:r>
              <a:rPr lang="en-US" sz="2400" dirty="0">
                <a:uFillTx/>
              </a:rPr>
              <a:t>Ways to Provide Practical Support to a Bereaved Dad</a:t>
            </a:r>
          </a:p>
        </p:txBody>
      </p:sp>
      <p:sp>
        <p:nvSpPr>
          <p:cNvPr id="2" name="Content Placeholder 1"/>
          <p:cNvSpPr>
            <a:spLocks noGrp="1"/>
          </p:cNvSpPr>
          <p:nvPr>
            <p:ph idx="1"/>
          </p:nvPr>
        </p:nvSpPr>
        <p:spPr>
          <a:xfrm>
            <a:off x="812800" y="1687132"/>
            <a:ext cx="10566400" cy="4636394"/>
          </a:xfrm>
        </p:spPr>
        <p:txBody>
          <a:bodyPr>
            <a:normAutofit fontScale="92500" lnSpcReduction="10000"/>
          </a:bodyPr>
          <a:lstStyle/>
          <a:p>
            <a:r>
              <a:rPr lang="en-US" b="1" dirty="0">
                <a:uFillTx/>
              </a:rPr>
              <a:t>Be a safe person.</a:t>
            </a:r>
          </a:p>
          <a:p>
            <a:pPr marL="400050" lvl="1" indent="0">
              <a:buNone/>
            </a:pPr>
            <a:r>
              <a:rPr lang="en-US" dirty="0">
                <a:uFillTx/>
              </a:rPr>
              <a:t>Let him express whatever emotions he wants to express--or doesn’t want to express--and know that no one else will be privy to the conversation.  If he gets angry, let him be angry.  If he sits in silence, sit with him without offering explanations for the loss, or your opinion about how he should cope with it.  If he cries, let him cry without letting yourself stiffen up and making him feel uncomfortable with his display of emotion.</a:t>
            </a:r>
          </a:p>
          <a:p>
            <a:pPr marL="400050" lvl="1" indent="0">
              <a:buNone/>
            </a:pPr>
            <a:endParaRPr lang="en-US" dirty="0">
              <a:uFillTx/>
            </a:endParaRPr>
          </a:p>
          <a:p>
            <a:r>
              <a:rPr lang="en-US" b="1" dirty="0">
                <a:uFillTx/>
              </a:rPr>
              <a:t>Validate him.</a:t>
            </a:r>
          </a:p>
          <a:p>
            <a:pPr marL="400050" lvl="1" indent="0">
              <a:buNone/>
            </a:pPr>
            <a:r>
              <a:rPr lang="en-US" dirty="0">
                <a:uFillTx/>
              </a:rPr>
              <a:t>Even if you have never experienced a loss such as he has, and cannot understand what he is presently experiencing, let him know that what he is going through is normal and expected.  Let Dad know that it’s OK to feel what he is feeling.  Is he angry at God?  That’s alright, God understands and God is big enough to handle Dad’s anger.  Is he a puddle of tears?  Perfectly understandable.  Is Dad </a:t>
            </a:r>
            <a:r>
              <a:rPr lang="en-US" u="sng" dirty="0">
                <a:uFillTx/>
              </a:rPr>
              <a:t>not</a:t>
            </a:r>
            <a:r>
              <a:rPr lang="en-US" dirty="0">
                <a:uFillTx/>
              </a:rPr>
              <a:t> showing emotion?  That, too, is OK.   Whatever Dad is feeling, others who have walked the road of grief before him have felt the same way, too.  It’s OK, it’s normal, and he has every reason to feel that way.</a:t>
            </a:r>
            <a:br>
              <a:rPr lang="en-US" dirty="0">
                <a:uFillTx/>
              </a:rPr>
            </a:br>
            <a:endParaRPr lang="en-US" dirty="0">
              <a:uFillTx/>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3312" y="800448"/>
            <a:ext cx="9404723" cy="1400530"/>
          </a:xfrm>
        </p:spPr>
        <p:txBody>
          <a:bodyPr/>
          <a:lstStyle/>
          <a:p>
            <a:r>
              <a:rPr lang="en-US" sz="2400" dirty="0">
                <a:uFillTx/>
              </a:rPr>
              <a:t>Ways to Provide Practical Support to a Bereaved Dad</a:t>
            </a:r>
          </a:p>
        </p:txBody>
      </p:sp>
      <p:sp>
        <p:nvSpPr>
          <p:cNvPr id="2" name="Content Placeholder 1"/>
          <p:cNvSpPr>
            <a:spLocks noGrp="1"/>
          </p:cNvSpPr>
          <p:nvPr>
            <p:ph idx="1"/>
          </p:nvPr>
        </p:nvSpPr>
        <p:spPr/>
        <p:txBody>
          <a:bodyPr>
            <a:normAutofit lnSpcReduction="10000"/>
          </a:bodyPr>
          <a:lstStyle/>
          <a:p>
            <a:r>
              <a:rPr lang="en-US" b="1" dirty="0">
                <a:uFillTx/>
              </a:rPr>
              <a:t>Listen, just listen.</a:t>
            </a:r>
          </a:p>
          <a:p>
            <a:pPr marL="400050" lvl="1" indent="0">
              <a:buNone/>
            </a:pPr>
            <a:r>
              <a:rPr lang="en-US" dirty="0">
                <a:uFillTx/>
              </a:rPr>
              <a:t>The most practical piece of advice I can give to anyone who is coming alongside a client, friend or family member who is enduring the death of a loved one, is to simply </a:t>
            </a:r>
            <a:r>
              <a:rPr lang="en-US" i="1" dirty="0">
                <a:uFillTx/>
              </a:rPr>
              <a:t>listen</a:t>
            </a:r>
            <a:r>
              <a:rPr lang="en-US" dirty="0">
                <a:uFillTx/>
              </a:rPr>
              <a:t>.  Let them say anything and everything and just be an ear for them.  You don’t need to offer explanations, even when they ask for them, because death doesn’t really make sense.  </a:t>
            </a:r>
            <a:r>
              <a:rPr lang="en-US" i="1" dirty="0">
                <a:uFillTx/>
              </a:rPr>
              <a:t>Just listen</a:t>
            </a:r>
            <a:r>
              <a:rPr lang="en-US" dirty="0">
                <a:uFillTx/>
              </a:rPr>
              <a:t>.</a:t>
            </a:r>
          </a:p>
          <a:p>
            <a:pPr marL="0" indent="0">
              <a:buNone/>
            </a:pPr>
            <a:endParaRPr lang="en-US" dirty="0">
              <a:uFillTx/>
            </a:endParaRPr>
          </a:p>
          <a:p>
            <a:r>
              <a:rPr lang="en-US" b="1" dirty="0">
                <a:uFillTx/>
              </a:rPr>
              <a:t>Be present.</a:t>
            </a:r>
          </a:p>
          <a:p>
            <a:pPr marL="400050" lvl="1" indent="0">
              <a:buNone/>
            </a:pPr>
            <a:r>
              <a:rPr lang="en-US" dirty="0">
                <a:uFillTx/>
              </a:rPr>
              <a:t>Be </a:t>
            </a:r>
            <a:r>
              <a:rPr lang="en-US" i="1" dirty="0">
                <a:uFillTx/>
              </a:rPr>
              <a:t>present</a:t>
            </a:r>
            <a:r>
              <a:rPr lang="en-US" dirty="0">
                <a:uFillTx/>
              </a:rPr>
              <a:t>, not only physically, but emotionally as well, to listen to Dad.  Be present to just sit in the gulf of silence with him.  Let him know you are there, and nothing at all has to be said, and no masks have to be worn in your presence.</a:t>
            </a:r>
            <a:br>
              <a:rPr lang="en-US" dirty="0">
                <a:uFillTx/>
              </a:rPr>
            </a:br>
            <a:endParaRPr lang="en-US" dirty="0">
              <a:uFillTx/>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2800" y="568628"/>
            <a:ext cx="9404723" cy="1400530"/>
          </a:xfrm>
        </p:spPr>
        <p:txBody>
          <a:bodyPr/>
          <a:lstStyle/>
          <a:p>
            <a:r>
              <a:rPr lang="en-US" sz="2400" dirty="0">
                <a:uFillTx/>
              </a:rPr>
              <a:t>Ways to Provide Practical Support to a Bereaved Dad</a:t>
            </a:r>
          </a:p>
        </p:txBody>
      </p:sp>
      <p:sp>
        <p:nvSpPr>
          <p:cNvPr id="2" name="Content Placeholder 1"/>
          <p:cNvSpPr>
            <a:spLocks noGrp="1"/>
          </p:cNvSpPr>
          <p:nvPr>
            <p:ph idx="1"/>
          </p:nvPr>
        </p:nvSpPr>
        <p:spPr>
          <a:xfrm>
            <a:off x="812800" y="1468192"/>
            <a:ext cx="10566400" cy="5138670"/>
          </a:xfrm>
        </p:spPr>
        <p:txBody>
          <a:bodyPr>
            <a:normAutofit fontScale="85000" lnSpcReduction="20000"/>
          </a:bodyPr>
          <a:lstStyle/>
          <a:p>
            <a:r>
              <a:rPr lang="en-US" sz="2100" b="1" dirty="0">
                <a:uFillTx/>
              </a:rPr>
              <a:t>Don’t judge.</a:t>
            </a:r>
          </a:p>
          <a:p>
            <a:pPr marL="400050" lvl="1" indent="0">
              <a:buNone/>
            </a:pPr>
            <a:r>
              <a:rPr lang="en-US" sz="2100" dirty="0">
                <a:uFillTx/>
              </a:rPr>
              <a:t>Feelings are not wrong, they are just feelings.  There is no right or wrong way to grieve.  As long as Dad isn’t hurting himself or others, realize that he is processing through a traumatic event and that is exactly what he needs to do to find healing.  Refrain from trite judgements that might shame </a:t>
            </a:r>
            <a:r>
              <a:rPr lang="en-US" dirty="0">
                <a:uFillTx/>
              </a:rPr>
              <a:t>him.</a:t>
            </a:r>
          </a:p>
          <a:p>
            <a:pPr marL="0" indent="0">
              <a:buNone/>
            </a:pPr>
            <a:endParaRPr lang="en-US" b="1" dirty="0">
              <a:uFillTx/>
            </a:endParaRPr>
          </a:p>
          <a:p>
            <a:pPr marL="0" indent="0">
              <a:buNone/>
            </a:pPr>
            <a:r>
              <a:rPr lang="en-US" b="1" dirty="0">
                <a:uFillTx/>
              </a:rPr>
              <a:t>What Not to Say to a Grieving Father</a:t>
            </a:r>
            <a:endParaRPr lang="en-US" dirty="0">
              <a:uFillTx/>
            </a:endParaRPr>
          </a:p>
          <a:p>
            <a:pPr marL="0" indent="0">
              <a:buNone/>
            </a:pPr>
            <a:br>
              <a:rPr lang="en-US" dirty="0">
                <a:uFillTx/>
              </a:rPr>
            </a:br>
            <a:r>
              <a:rPr lang="en-US" dirty="0">
                <a:uFillTx/>
              </a:rPr>
              <a:t>Don’t say:</a:t>
            </a:r>
          </a:p>
          <a:p>
            <a:r>
              <a:rPr lang="en-US" dirty="0">
                <a:uFillTx/>
              </a:rPr>
              <a:t>If only you would have had more faith…</a:t>
            </a:r>
          </a:p>
          <a:p>
            <a:r>
              <a:rPr lang="en-US" dirty="0">
                <a:uFillTx/>
              </a:rPr>
              <a:t>Well, at least you can try again.</a:t>
            </a:r>
          </a:p>
          <a:p>
            <a:r>
              <a:rPr lang="en-US" dirty="0">
                <a:uFillTx/>
              </a:rPr>
              <a:t>The baby is in a better place.</a:t>
            </a:r>
          </a:p>
          <a:p>
            <a:r>
              <a:rPr lang="en-US" dirty="0">
                <a:uFillTx/>
              </a:rPr>
              <a:t>You must have done something to make God mad.</a:t>
            </a:r>
          </a:p>
          <a:p>
            <a:r>
              <a:rPr lang="en-US" dirty="0">
                <a:uFillTx/>
              </a:rPr>
              <a:t>Get over it.  Move on.</a:t>
            </a:r>
          </a:p>
          <a:p>
            <a:r>
              <a:rPr lang="en-US" dirty="0">
                <a:uFillTx/>
              </a:rPr>
              <a:t>It just wasn’t God’s will.</a:t>
            </a:r>
            <a:br>
              <a:rPr lang="en-US" dirty="0">
                <a:uFillTx/>
              </a:rPr>
            </a:br>
            <a:endParaRPr lang="en-US" dirty="0">
              <a:uFillTx/>
            </a:endParaRPr>
          </a:p>
        </p:txBody>
      </p:sp>
      <p:pic>
        <p:nvPicPr>
          <p:cNvPr id="4" name="Picture 3"/>
          <p:cNvPicPr>
            <a:picLocks noChangeAspect="1"/>
          </p:cNvPicPr>
          <p:nvPr/>
        </p:nvPicPr>
        <p:blipFill>
          <a:blip r:embed="rId2" cstate="print"/>
          <a:stretch>
            <a:fillRect/>
          </a:stretch>
        </p:blipFill>
        <p:spPr>
          <a:xfrm>
            <a:off x="7818781" y="2955150"/>
            <a:ext cx="3560419" cy="365171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uFillTx/>
              </a:rPr>
              <a:t>Ways to Provide Practical Support to a Bereaved Dad</a:t>
            </a:r>
          </a:p>
        </p:txBody>
      </p:sp>
      <p:sp>
        <p:nvSpPr>
          <p:cNvPr id="2" name="Content Placeholder 1"/>
          <p:cNvSpPr>
            <a:spLocks noGrp="1"/>
          </p:cNvSpPr>
          <p:nvPr>
            <p:ph idx="1"/>
          </p:nvPr>
        </p:nvSpPr>
        <p:spPr>
          <a:xfrm>
            <a:off x="812800" y="1365161"/>
            <a:ext cx="10566400" cy="5112911"/>
          </a:xfrm>
        </p:spPr>
        <p:txBody>
          <a:bodyPr>
            <a:normAutofit fontScale="85000" lnSpcReduction="20000"/>
          </a:bodyPr>
          <a:lstStyle/>
          <a:p>
            <a:pPr marL="0" indent="0">
              <a:buNone/>
            </a:pPr>
            <a:r>
              <a:rPr lang="en-US" sz="2300" b="1" dirty="0">
                <a:uFillTx/>
              </a:rPr>
              <a:t>What To Say to a Dad in Mourning</a:t>
            </a:r>
          </a:p>
          <a:p>
            <a:pPr marL="0" indent="0">
              <a:buNone/>
            </a:pPr>
            <a:r>
              <a:rPr lang="en-US" dirty="0">
                <a:uFillTx/>
              </a:rPr>
              <a:t>Do say:</a:t>
            </a:r>
          </a:p>
          <a:p>
            <a:r>
              <a:rPr lang="en-US" dirty="0">
                <a:uFillTx/>
              </a:rPr>
              <a:t>I love you.</a:t>
            </a:r>
          </a:p>
          <a:p>
            <a:r>
              <a:rPr lang="en-US" dirty="0">
                <a:uFillTx/>
              </a:rPr>
              <a:t>I’m praying for you.</a:t>
            </a:r>
          </a:p>
          <a:p>
            <a:r>
              <a:rPr lang="en-US" dirty="0">
                <a:uFillTx/>
              </a:rPr>
              <a:t>Would you like for me to…...</a:t>
            </a:r>
          </a:p>
          <a:p>
            <a:pPr marL="0" indent="0">
              <a:buNone/>
            </a:pPr>
            <a:r>
              <a:rPr lang="en-US" dirty="0">
                <a:uFillTx/>
              </a:rPr>
              <a:t>	Take your son to ball practice along with us?</a:t>
            </a:r>
          </a:p>
          <a:p>
            <a:pPr marL="0" indent="0">
              <a:buNone/>
            </a:pPr>
            <a:r>
              <a:rPr lang="en-US" dirty="0">
                <a:uFillTx/>
              </a:rPr>
              <a:t>	Walk your dog?</a:t>
            </a:r>
          </a:p>
          <a:p>
            <a:pPr marL="0" indent="0">
              <a:buNone/>
            </a:pPr>
            <a:r>
              <a:rPr lang="en-US" dirty="0">
                <a:uFillTx/>
              </a:rPr>
              <a:t>	Pick something up for you while I’m at the store?</a:t>
            </a:r>
          </a:p>
          <a:p>
            <a:pPr marL="0" indent="0">
              <a:buNone/>
            </a:pPr>
            <a:r>
              <a:rPr lang="en-US" dirty="0">
                <a:uFillTx/>
              </a:rPr>
              <a:t>	Babysit so you can spend time alone with your wife?</a:t>
            </a:r>
          </a:p>
          <a:p>
            <a:pPr marL="0" indent="0">
              <a:buNone/>
            </a:pPr>
            <a:r>
              <a:rPr lang="en-US" dirty="0">
                <a:uFillTx/>
              </a:rPr>
              <a:t>	Mow your lawn?</a:t>
            </a:r>
          </a:p>
          <a:p>
            <a:pPr marL="0" indent="0">
              <a:buNone/>
            </a:pPr>
            <a:r>
              <a:rPr lang="en-US" dirty="0">
                <a:uFillTx/>
              </a:rPr>
              <a:t>	Go to the funeral home with you?  Meet with your pastor with you?</a:t>
            </a:r>
          </a:p>
          <a:p>
            <a:pPr marL="0" indent="0">
              <a:buNone/>
            </a:pPr>
            <a:endParaRPr lang="en-US" dirty="0">
              <a:uFillTx/>
            </a:endParaRPr>
          </a:p>
          <a:p>
            <a:pPr marL="0" indent="0">
              <a:buNone/>
            </a:pPr>
            <a:r>
              <a:rPr lang="en-US" dirty="0">
                <a:uFillTx/>
              </a:rPr>
              <a:t>Do:</a:t>
            </a:r>
          </a:p>
          <a:p>
            <a:r>
              <a:rPr lang="en-US" dirty="0">
                <a:uFillTx/>
              </a:rPr>
              <a:t>Acknowledge the baby.  Ask the child’s name.  Give validation to the child’s life, though brief. </a:t>
            </a:r>
          </a:p>
          <a:p>
            <a:r>
              <a:rPr lang="en-US" dirty="0">
                <a:uFillTx/>
              </a:rPr>
              <a:t>Allow him to tell you about the pregnancy and the good times enjoyed before the loss.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uFillTx/>
              </a:rPr>
              <a:t>Other Ways to Help</a:t>
            </a:r>
          </a:p>
        </p:txBody>
      </p:sp>
      <p:sp>
        <p:nvSpPr>
          <p:cNvPr id="2" name="Content Placeholder 1"/>
          <p:cNvSpPr>
            <a:spLocks noGrp="1"/>
          </p:cNvSpPr>
          <p:nvPr>
            <p:ph idx="1"/>
          </p:nvPr>
        </p:nvSpPr>
        <p:spPr>
          <a:xfrm>
            <a:off x="812800" y="1661374"/>
            <a:ext cx="10566400" cy="4816697"/>
          </a:xfrm>
        </p:spPr>
        <p:txBody>
          <a:bodyPr>
            <a:normAutofit lnSpcReduction="10000"/>
          </a:bodyPr>
          <a:lstStyle/>
          <a:p>
            <a:r>
              <a:rPr lang="en-US" dirty="0">
                <a:uFillTx/>
              </a:rPr>
              <a:t>Attend the funeral or memorial service in show of support.</a:t>
            </a:r>
          </a:p>
          <a:p>
            <a:r>
              <a:rPr lang="en-US" dirty="0">
                <a:uFillTx/>
              </a:rPr>
              <a:t>Send a heartfelt note.</a:t>
            </a:r>
          </a:p>
          <a:p>
            <a:r>
              <a:rPr lang="en-US" dirty="0">
                <a:uFillTx/>
              </a:rPr>
              <a:t>Call and check in on him.  See if he would like to go for coffee/ golfing/ fishing/ jogging.</a:t>
            </a:r>
          </a:p>
          <a:p>
            <a:r>
              <a:rPr lang="en-US" dirty="0">
                <a:uFillTx/>
              </a:rPr>
              <a:t>Funeral/ burial expenses can be overwhelming.  Try to help raise money to offset some of those expenses for the family.</a:t>
            </a:r>
          </a:p>
          <a:p>
            <a:r>
              <a:rPr lang="en-US" dirty="0">
                <a:uFillTx/>
              </a:rPr>
              <a:t>Visit the gravesite with him.</a:t>
            </a:r>
          </a:p>
          <a:p>
            <a:r>
              <a:rPr lang="en-US" dirty="0">
                <a:uFillTx/>
              </a:rPr>
              <a:t>Help Dad find resources:</a:t>
            </a:r>
          </a:p>
          <a:p>
            <a:pPr marL="0" indent="0">
              <a:buNone/>
            </a:pPr>
            <a:r>
              <a:rPr lang="en-US" dirty="0">
                <a:uFillTx/>
              </a:rPr>
              <a:t>	Relevant books, or other material.</a:t>
            </a:r>
          </a:p>
          <a:p>
            <a:pPr marL="0" indent="0">
              <a:buNone/>
            </a:pPr>
            <a:r>
              <a:rPr lang="en-US" dirty="0">
                <a:uFillTx/>
              </a:rPr>
              <a:t>	Grief support group (offer to go with him initially).  </a:t>
            </a:r>
          </a:p>
          <a:p>
            <a:pPr marL="0" indent="0">
              <a:buNone/>
            </a:pPr>
            <a:r>
              <a:rPr lang="en-US" dirty="0">
                <a:uFillTx/>
              </a:rPr>
              <a:t>	Pastoral counseling</a:t>
            </a:r>
          </a:p>
          <a:p>
            <a:pPr marL="0" indent="0">
              <a:buNone/>
            </a:pPr>
            <a:r>
              <a:rPr lang="en-US" dirty="0">
                <a:uFillTx/>
              </a:rPr>
              <a:t>	Professional therapy</a:t>
            </a:r>
            <a:br>
              <a:rPr lang="en-US" dirty="0">
                <a:uFillTx/>
              </a:rPr>
            </a:br>
            <a:endParaRPr lang="en-US" dirty="0">
              <a:uFillTx/>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uFillTx/>
              </a:rPr>
              <a:t>Other Ways to Help</a:t>
            </a:r>
          </a:p>
        </p:txBody>
      </p:sp>
      <p:sp>
        <p:nvSpPr>
          <p:cNvPr id="2" name="Content Placeholder 1"/>
          <p:cNvSpPr>
            <a:spLocks noGrp="1"/>
          </p:cNvSpPr>
          <p:nvPr>
            <p:ph idx="1"/>
          </p:nvPr>
        </p:nvSpPr>
        <p:spPr>
          <a:xfrm>
            <a:off x="3309870" y="1983346"/>
            <a:ext cx="8345510" cy="3731654"/>
          </a:xfrm>
        </p:spPr>
        <p:txBody>
          <a:bodyPr>
            <a:normAutofit fontScale="62500" lnSpcReduction="20000"/>
          </a:bodyPr>
          <a:lstStyle/>
          <a:p>
            <a:pPr marL="0" indent="0">
              <a:buNone/>
            </a:pPr>
            <a:r>
              <a:rPr lang="en-US" sz="3400" b="1" dirty="0">
                <a:uFillTx/>
              </a:rPr>
              <a:t>   Find ways to memorialize his child:</a:t>
            </a:r>
          </a:p>
          <a:p>
            <a:pPr marL="457200" lvl="1" indent="0">
              <a:buNone/>
            </a:pPr>
            <a:r>
              <a:rPr lang="en-US" sz="2300" dirty="0">
                <a:uFillTx/>
              </a:rPr>
              <a:t>Leave flowers/ note at the grave.</a:t>
            </a:r>
          </a:p>
          <a:p>
            <a:pPr marL="457200" lvl="1" indent="0">
              <a:buNone/>
            </a:pPr>
            <a:r>
              <a:rPr lang="en-US" sz="2300" dirty="0">
                <a:uFillTx/>
              </a:rPr>
              <a:t>Gift a concrete statue to sit at the grave site or cement vase to hold flowers.</a:t>
            </a:r>
          </a:p>
          <a:p>
            <a:pPr marL="457200" lvl="1" indent="0">
              <a:buNone/>
            </a:pPr>
            <a:r>
              <a:rPr lang="en-US" sz="2300" dirty="0">
                <a:uFillTx/>
              </a:rPr>
              <a:t>Donate money to a charity in honor of their baby (in the child’s name).</a:t>
            </a:r>
          </a:p>
          <a:p>
            <a:pPr marL="457200" lvl="1" indent="0">
              <a:buNone/>
            </a:pPr>
            <a:r>
              <a:rPr lang="en-US" sz="2300" dirty="0">
                <a:uFillTx/>
              </a:rPr>
              <a:t>Plant a tree in the baby’s honor.</a:t>
            </a:r>
          </a:p>
          <a:p>
            <a:pPr marL="457200" lvl="1" indent="0">
              <a:buNone/>
            </a:pPr>
            <a:r>
              <a:rPr lang="en-US" sz="2300" dirty="0">
                <a:uFillTx/>
              </a:rPr>
              <a:t>Donate children’s books to the local library in the child’s name.</a:t>
            </a:r>
          </a:p>
          <a:p>
            <a:pPr marL="457200" lvl="1" indent="0">
              <a:buNone/>
            </a:pPr>
            <a:r>
              <a:rPr lang="en-US" sz="2300" dirty="0">
                <a:uFillTx/>
              </a:rPr>
              <a:t>Create a memorial website for the baby.</a:t>
            </a:r>
          </a:p>
          <a:p>
            <a:pPr marL="457200" lvl="1" indent="0">
              <a:buNone/>
            </a:pPr>
            <a:r>
              <a:rPr lang="en-US" sz="2300" dirty="0">
                <a:uFillTx/>
              </a:rPr>
              <a:t>Donate items to a NICU, pregnancy resource center, or children’s home in the child’s honor.</a:t>
            </a:r>
          </a:p>
          <a:p>
            <a:pPr marL="457200" lvl="1" indent="0">
              <a:buNone/>
            </a:pPr>
            <a:r>
              <a:rPr lang="en-US" sz="2300" dirty="0">
                <a:uFillTx/>
              </a:rPr>
              <a:t>Send a “Thinking of You” card on the day the baby was due or first holiday after the child’s passing.</a:t>
            </a:r>
          </a:p>
          <a:p>
            <a:pPr marL="457200" lvl="1" indent="0">
              <a:buNone/>
            </a:pPr>
            <a:endParaRPr lang="en-US" dirty="0">
              <a:uFillTx/>
            </a:endParaRPr>
          </a:p>
          <a:p>
            <a:pPr marL="457200" lvl="1" indent="0">
              <a:buNone/>
            </a:pPr>
            <a:br>
              <a:rPr lang="en-US" dirty="0">
                <a:uFillTx/>
              </a:rPr>
            </a:br>
            <a:endParaRPr lang="en-US" dirty="0">
              <a:uFillTx/>
            </a:endParaRPr>
          </a:p>
          <a:p>
            <a:endParaRPr lang="en-US" dirty="0">
              <a:uFillTx/>
            </a:endParaRPr>
          </a:p>
        </p:txBody>
      </p:sp>
      <p:pic>
        <p:nvPicPr>
          <p:cNvPr id="5" name="Picture 4"/>
          <p:cNvPicPr>
            <a:picLocks noChangeAspect="1"/>
          </p:cNvPicPr>
          <p:nvPr/>
        </p:nvPicPr>
        <p:blipFill>
          <a:blip r:embed="rId2" cstate="print"/>
          <a:stretch>
            <a:fillRect/>
          </a:stretch>
        </p:blipFill>
        <p:spPr>
          <a:xfrm>
            <a:off x="646111" y="1629319"/>
            <a:ext cx="2882700" cy="43376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3400" dirty="0">
                <a:uFillTx/>
              </a:rPr>
              <a:t>Dads &amp; Bereavement Table of Contents</a:t>
            </a:r>
          </a:p>
        </p:txBody>
      </p:sp>
      <p:sp>
        <p:nvSpPr>
          <p:cNvPr id="14" name="Content Placeholder 13"/>
          <p:cNvSpPr>
            <a:spLocks noGrp="1"/>
          </p:cNvSpPr>
          <p:nvPr>
            <p:ph idx="1"/>
          </p:nvPr>
        </p:nvSpPr>
        <p:spPr>
          <a:xfrm>
            <a:off x="812800" y="1600199"/>
            <a:ext cx="10566400" cy="4401355"/>
          </a:xfrm>
        </p:spPr>
        <p:txBody>
          <a:bodyPr>
            <a:normAutofit/>
          </a:bodyPr>
          <a:lstStyle/>
          <a:p>
            <a:pPr lvl="0"/>
            <a:r>
              <a:rPr lang="en-US" b="1" dirty="0">
                <a:uFillTx/>
              </a:rPr>
              <a:t>About the Author</a:t>
            </a:r>
          </a:p>
          <a:p>
            <a:pPr lvl="0"/>
            <a:r>
              <a:rPr lang="en-US" b="1" dirty="0">
                <a:uFillTx/>
              </a:rPr>
              <a:t>A Note Before We Begin</a:t>
            </a:r>
          </a:p>
          <a:p>
            <a:pPr lvl="0"/>
            <a:r>
              <a:rPr lang="en-US" b="1" dirty="0">
                <a:uFillTx/>
              </a:rPr>
              <a:t>The Statistics</a:t>
            </a:r>
          </a:p>
          <a:p>
            <a:pPr lvl="0"/>
            <a:r>
              <a:rPr lang="en-US" b="1" dirty="0">
                <a:uFillTx/>
              </a:rPr>
              <a:t>Modern Day Expectations of Men in Western Society</a:t>
            </a:r>
          </a:p>
          <a:p>
            <a:pPr lvl="0"/>
            <a:r>
              <a:rPr lang="en-US" b="1" dirty="0">
                <a:uFillTx/>
              </a:rPr>
              <a:t>Men &amp; Mourning in Our Culture</a:t>
            </a:r>
          </a:p>
          <a:p>
            <a:pPr lvl="0"/>
            <a:r>
              <a:rPr lang="en-US" b="1" dirty="0">
                <a:uFillTx/>
              </a:rPr>
              <a:t>A Father's Relationships During Bereavement</a:t>
            </a:r>
          </a:p>
          <a:p>
            <a:pPr lvl="0"/>
            <a:r>
              <a:rPr lang="en-US" b="1" dirty="0">
                <a:uFillTx/>
              </a:rPr>
              <a:t>Ways to Provide Practical Support to a Bereaved Dad</a:t>
            </a:r>
          </a:p>
          <a:p>
            <a:pPr lvl="0"/>
            <a:r>
              <a:rPr lang="en-US" b="1" dirty="0">
                <a:uFillTx/>
              </a:rPr>
              <a:t>Other Ways to Help</a:t>
            </a:r>
          </a:p>
          <a:p>
            <a:pPr lvl="0"/>
            <a:r>
              <a:rPr lang="en-US" b="1" dirty="0">
                <a:uFillTx/>
              </a:rPr>
              <a:t>Three Tools For Your Support Toolbox</a:t>
            </a:r>
          </a:p>
          <a:p>
            <a:pPr lvl="0"/>
            <a:r>
              <a:rPr lang="en-US" b="1" dirty="0">
                <a:uFillTx/>
              </a:rPr>
              <a:t>Credits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Other Ways to Help</a:t>
            </a:r>
          </a:p>
        </p:txBody>
      </p:sp>
      <p:sp>
        <p:nvSpPr>
          <p:cNvPr id="3" name="Content Placeholder 2"/>
          <p:cNvSpPr>
            <a:spLocks noGrp="1"/>
          </p:cNvSpPr>
          <p:nvPr>
            <p:ph sz="half" idx="1"/>
          </p:nvPr>
        </p:nvSpPr>
        <p:spPr>
          <a:xfrm>
            <a:off x="412124" y="1853247"/>
            <a:ext cx="6449844" cy="4403091"/>
          </a:xfrm>
        </p:spPr>
        <p:txBody>
          <a:bodyPr>
            <a:normAutofit fontScale="92500" lnSpcReduction="10000"/>
          </a:bodyPr>
          <a:lstStyle/>
          <a:p>
            <a:pPr marL="0" indent="0">
              <a:buNone/>
            </a:pPr>
            <a:r>
              <a:rPr lang="en-US" sz="1900" b="1" dirty="0">
                <a:uFillTx/>
              </a:rPr>
              <a:t>When Dad is ready, invite him to join you….</a:t>
            </a:r>
            <a:endParaRPr lang="en-US" sz="1900" dirty="0">
              <a:uFillTx/>
            </a:endParaRPr>
          </a:p>
          <a:p>
            <a:pPr marL="0" indent="0">
              <a:buNone/>
            </a:pPr>
            <a:r>
              <a:rPr lang="en-US" sz="1900" dirty="0">
                <a:uFillTx/>
              </a:rPr>
              <a:t>	For a weekend fishing trip.</a:t>
            </a:r>
          </a:p>
          <a:p>
            <a:pPr marL="0" indent="0">
              <a:buNone/>
            </a:pPr>
            <a:r>
              <a:rPr lang="en-US" sz="1900" dirty="0">
                <a:uFillTx/>
              </a:rPr>
              <a:t>	On a men’s church retreat.</a:t>
            </a:r>
          </a:p>
          <a:p>
            <a:pPr marL="0" indent="0">
              <a:buNone/>
            </a:pPr>
            <a:r>
              <a:rPr lang="en-US" sz="1900" dirty="0">
                <a:uFillTx/>
              </a:rPr>
              <a:t>	For a family day at the beach.</a:t>
            </a:r>
          </a:p>
          <a:p>
            <a:pPr marL="0" indent="0">
              <a:buNone/>
            </a:pPr>
            <a:r>
              <a:rPr lang="en-US" sz="1900" dirty="0">
                <a:uFillTx/>
              </a:rPr>
              <a:t>	To attend a marriage seminar.</a:t>
            </a:r>
          </a:p>
          <a:p>
            <a:pPr marL="0" indent="0">
              <a:buNone/>
            </a:pPr>
            <a:br>
              <a:rPr lang="en-US" sz="1900" dirty="0">
                <a:uFillTx/>
              </a:rPr>
            </a:br>
            <a:endParaRPr lang="en-US" sz="1900" dirty="0">
              <a:uFillTx/>
            </a:endParaRPr>
          </a:p>
          <a:p>
            <a:pPr marL="0" indent="0">
              <a:buNone/>
            </a:pPr>
            <a:r>
              <a:rPr lang="en-US" sz="1900" dirty="0">
                <a:uFillTx/>
              </a:rPr>
              <a:t>When he is ready, let him know it’s OK to be happy and hopeful again.</a:t>
            </a:r>
          </a:p>
          <a:p>
            <a:pPr marL="0" indent="0">
              <a:buNone/>
            </a:pPr>
            <a:endParaRPr lang="en-US" i="1" dirty="0">
              <a:uFillTx/>
            </a:endParaRPr>
          </a:p>
          <a:p>
            <a:pPr marL="0" indent="0">
              <a:buNone/>
            </a:pPr>
            <a:endParaRPr lang="en-US" sz="1900" i="1" dirty="0">
              <a:uFillTx/>
            </a:endParaRPr>
          </a:p>
          <a:p>
            <a:pPr marL="0" indent="0">
              <a:buNone/>
            </a:pPr>
            <a:r>
              <a:rPr lang="en-US" sz="1500" i="1" dirty="0">
                <a:uFillTx/>
              </a:rPr>
              <a:t>“Now is your time of grief, but I will see you again and you will rejoice, and no one will take away your joy.”  </a:t>
            </a:r>
            <a:r>
              <a:rPr lang="en-US" sz="1500" dirty="0">
                <a:uFillTx/>
              </a:rPr>
              <a:t>~ John 16:2</a:t>
            </a:r>
          </a:p>
        </p:txBody>
      </p:sp>
      <p:pic>
        <p:nvPicPr>
          <p:cNvPr id="7" name="Content Placeholder 6"/>
          <p:cNvPicPr>
            <a:picLocks noGrp="1" noChangeAspect="1"/>
          </p:cNvPicPr>
          <p:nvPr>
            <p:ph sz="half" idx="2"/>
          </p:nvPr>
        </p:nvPicPr>
        <p:blipFill>
          <a:blip r:embed="rId2" cstate="print"/>
          <a:stretch>
            <a:fillRect/>
          </a:stretch>
        </p:blipFill>
        <p:spPr>
          <a:xfrm>
            <a:off x="6861968" y="1853248"/>
            <a:ext cx="4822921" cy="320538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uFillTx/>
              </a:rPr>
              <a:t>Three Tools For Your Support Toolbox</a:t>
            </a:r>
            <a:endParaRPr lang="en-US" sz="4000" dirty="0">
              <a:uFillTx/>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uFillTx/>
              </a:rPr>
              <a:t>Remember….</a:t>
            </a:r>
            <a:endParaRPr lang="en-US" dirty="0">
              <a:uFillTx/>
            </a:endParaRPr>
          </a:p>
          <a:p>
            <a:pPr marL="0" indent="0">
              <a:buNone/>
            </a:pPr>
            <a:r>
              <a:rPr lang="en-US" dirty="0">
                <a:uFillTx/>
              </a:rPr>
              <a:t>There is no timetable for grief.  Typically, it is said that the first year is the hardest, especially around the time of the “missed firsts”:  the first Christmas, first Father’s Day, what would have been the child’s birthday or due date, the first anniversary of the baby’s passing, and so forth.</a:t>
            </a:r>
          </a:p>
          <a:p>
            <a:pPr marL="0" indent="0">
              <a:buNone/>
            </a:pPr>
            <a:endParaRPr lang="en-US" dirty="0">
              <a:uFillTx/>
            </a:endParaRPr>
          </a:p>
          <a:p>
            <a:pPr marL="0" indent="0">
              <a:buNone/>
            </a:pPr>
            <a:r>
              <a:rPr lang="en-US" dirty="0">
                <a:uFillTx/>
              </a:rPr>
              <a:t>However, men may not really begin to grieve until a year and a half to three years later.  This could be, in part, because fathers remain emotionally strong during the worst period of mourning for the sake of their families.  Once his wife begins to get stronger, he may then begin to let go and more fully grieve for his child.  It is important for his wife, and those around him, to understand that he now needs to be allowed his time of mourning.</a:t>
            </a:r>
          </a:p>
          <a:p>
            <a:pPr marL="0" indent="0">
              <a:buNone/>
            </a:pPr>
            <a:endParaRPr lang="en-US" dirty="0">
              <a:uFillTx/>
            </a:endParaRPr>
          </a:p>
          <a:p>
            <a:pPr marL="0" indent="0">
              <a:buNone/>
            </a:pPr>
            <a:r>
              <a:rPr lang="en-US" dirty="0">
                <a:uFillTx/>
              </a:rPr>
              <a:t>With this in mind, there are 3 important tools you should always have in your support toolbox when supporting a bereaved father…….</a:t>
            </a:r>
            <a:br>
              <a:rPr lang="en-US" dirty="0">
                <a:uFillTx/>
              </a:rPr>
            </a:br>
            <a:endParaRPr lang="en-US" dirty="0">
              <a:uFillTx/>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uFillTx/>
              </a:rPr>
              <a:t>Three Tools For Your Support Toolbox</a:t>
            </a:r>
            <a:endParaRPr lang="en-US" sz="4000" dirty="0">
              <a:uFillTx/>
            </a:endParaRPr>
          </a:p>
        </p:txBody>
      </p:sp>
      <p:sp>
        <p:nvSpPr>
          <p:cNvPr id="3" name="Content Placeholder 2"/>
          <p:cNvSpPr>
            <a:spLocks noGrp="1"/>
          </p:cNvSpPr>
          <p:nvPr>
            <p:ph idx="1"/>
          </p:nvPr>
        </p:nvSpPr>
        <p:spPr>
          <a:xfrm>
            <a:off x="1104293" y="1738648"/>
            <a:ext cx="8946541" cy="4625661"/>
          </a:xfrm>
        </p:spPr>
        <p:txBody>
          <a:bodyPr>
            <a:normAutofit lnSpcReduction="10000"/>
          </a:bodyPr>
          <a:lstStyle/>
          <a:p>
            <a:pPr marL="457200" indent="-457200">
              <a:buFont typeface="+mj-lt"/>
              <a:buAutoNum type="arabicPeriod"/>
            </a:pPr>
            <a:r>
              <a:rPr lang="en-US" dirty="0">
                <a:uFillTx/>
              </a:rPr>
              <a:t>Patience.  Give Dad time and space to grieve.  Grieving doesn’t stop once the funeral is over and extended family go back home.  Grieving takes time.  Dad may be doing well one day but on a roller coaster of emotions the next.  Be patient, show patience. </a:t>
            </a:r>
          </a:p>
          <a:p>
            <a:pPr marL="0" indent="0">
              <a:buNone/>
            </a:pPr>
            <a:endParaRPr lang="en-US" dirty="0">
              <a:uFillTx/>
            </a:endParaRPr>
          </a:p>
          <a:p>
            <a:pPr marL="457200" indent="-457200">
              <a:buAutoNum type="arabicPeriod" startAt="2"/>
            </a:pPr>
            <a:r>
              <a:rPr lang="en-US" dirty="0">
                <a:uFillTx/>
              </a:rPr>
              <a:t>Acceptance.  Accept that he is going through a difficult time, and accept where he is emotionally at any given point in his grieving process.</a:t>
            </a:r>
          </a:p>
          <a:p>
            <a:pPr marL="457200" indent="-457200">
              <a:buAutoNum type="arabicPeriod" startAt="2"/>
            </a:pPr>
            <a:endParaRPr lang="en-US" dirty="0">
              <a:uFillTx/>
            </a:endParaRPr>
          </a:p>
          <a:p>
            <a:pPr marL="457200" indent="-457200">
              <a:buAutoNum type="arabicPeriod" startAt="2"/>
            </a:pPr>
            <a:r>
              <a:rPr lang="en-US" dirty="0">
                <a:uFillTx/>
              </a:rPr>
              <a:t>Love.  Show unconditional love to Dad, knowing a bereaved father may (and likely will) say and do things that seem irrational, emotional, and deviates from the cultural norm.  Let him know that he is loved and accepted regardless.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uFillTx/>
              </a:rPr>
              <a:t>Three Tools For Your Support Toolbox</a:t>
            </a:r>
            <a:endParaRPr lang="en-US" sz="4000" dirty="0">
              <a:uFillTx/>
            </a:endParaRPr>
          </a:p>
        </p:txBody>
      </p:sp>
      <p:sp>
        <p:nvSpPr>
          <p:cNvPr id="3" name="Content Placeholder 2"/>
          <p:cNvSpPr>
            <a:spLocks noGrp="1"/>
          </p:cNvSpPr>
          <p:nvPr>
            <p:ph idx="1"/>
          </p:nvPr>
        </p:nvSpPr>
        <p:spPr/>
        <p:txBody>
          <a:bodyPr/>
          <a:lstStyle/>
          <a:p>
            <a:pPr marL="0" indent="0">
              <a:buNone/>
            </a:pPr>
            <a:r>
              <a:rPr lang="en-US" dirty="0">
                <a:uFillTx/>
              </a:rPr>
              <a:t>There is an old adage that time heals all wounds.  To be honest, this is not altogether true.  However, with time, the grieving father transitions to a new normal, a new way of living his life without his child and learns to utilize coping mechanisms that help him to cope with the sting of death.  He begins to smile and laugh again.  He begins to allow himself to enjoy activities he once denied himself during his mourning period.  He begins to reconnect with family and friends and engage in those relationships again.  Time itself doesn’t heal, but time does give way to hope, and that hope allows Dad to move forward into that new normal.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sz="half" idx="1"/>
          </p:nvPr>
        </p:nvPicPr>
        <p:blipFill>
          <a:blip r:embed="rId2"/>
          <a:stretch>
            <a:fillRect/>
          </a:stretch>
        </p:blipFill>
        <p:spPr>
          <a:xfrm>
            <a:off x="577552" y="2056092"/>
            <a:ext cx="4702785" cy="3125543"/>
          </a:xfrm>
        </p:spPr>
      </p:pic>
      <p:sp>
        <p:nvSpPr>
          <p:cNvPr id="3" name="Content Placeholder 2"/>
          <p:cNvSpPr>
            <a:spLocks noGrp="1"/>
          </p:cNvSpPr>
          <p:nvPr>
            <p:ph sz="half" idx="2"/>
          </p:nvPr>
        </p:nvSpPr>
        <p:spPr>
          <a:xfrm>
            <a:off x="5654493" y="2189408"/>
            <a:ext cx="4919062" cy="4288665"/>
          </a:xfrm>
        </p:spPr>
        <p:txBody>
          <a:bodyPr>
            <a:normAutofit/>
          </a:bodyPr>
          <a:lstStyle/>
          <a:p>
            <a:pPr marL="0" indent="0">
              <a:buNone/>
            </a:pPr>
            <a:r>
              <a:rPr lang="en-US" sz="1800" i="1" dirty="0">
                <a:uFillTx/>
              </a:rPr>
              <a:t>“If I had lost a leg, I would tell them, instead of a boy, no one would ever ask me if I was ‘over’ it. They would ask me how I was doing learning to walk without my leg. I was learning to walk and to breath and to live without Wade. And what I was learning is that it was never going to be the life I had before.”</a:t>
            </a:r>
          </a:p>
          <a:p>
            <a:pPr marL="0" indent="0">
              <a:buNone/>
            </a:pPr>
            <a:r>
              <a:rPr lang="en-US" sz="1800" dirty="0">
                <a:uFillTx/>
              </a:rPr>
              <a:t>~ Elizabeth Edwards</a:t>
            </a:r>
            <a:endParaRPr lang="en-US" dirty="0">
              <a:uFillTx/>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Credits</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Originally written and published</a:t>
            </a:r>
            <a:r>
              <a:rPr lang="en-US" dirty="0">
                <a:uFillTx/>
              </a:rPr>
              <a:t>:  June 5, 2015</a:t>
            </a:r>
          </a:p>
          <a:p>
            <a:pPr marL="0" indent="0">
              <a:buNone/>
            </a:pPr>
            <a:r>
              <a:rPr lang="en-US" dirty="0">
                <a:uFillTx/>
              </a:rPr>
              <a:t>By:  Crystal </a:t>
            </a:r>
            <a:r>
              <a:rPr lang="en-US" dirty="0"/>
              <a:t>Niehoff, SBD Doula/ Chaplain</a:t>
            </a:r>
          </a:p>
          <a:p>
            <a:pPr marL="0" indent="0">
              <a:buNone/>
            </a:pPr>
            <a:r>
              <a:rPr lang="en-US" dirty="0">
                <a:uFillTx/>
              </a:rPr>
              <a:t>Chaplain (MAJ) Kevin Niehoff, United States Army, Contributor</a:t>
            </a:r>
          </a:p>
          <a:p>
            <a:pPr marL="0" indent="0">
              <a:buNone/>
            </a:pPr>
            <a:endParaRPr lang="en-US" dirty="0">
              <a:uFillTx/>
            </a:endParaRPr>
          </a:p>
          <a:p>
            <a:pPr marL="0" indent="0">
              <a:buNone/>
            </a:pPr>
            <a:r>
              <a:rPr lang="en-US" dirty="0">
                <a:uFillTx/>
              </a:rPr>
              <a:t>Miscarriage Statistics, Hope Exchange, </a:t>
            </a:r>
            <a:r>
              <a:rPr lang="en-US" u="sng" dirty="0">
                <a:uFillTx/>
                <a:hlinkClick r:id="rId2"/>
              </a:rPr>
              <a:t>http://www.hopexchange.com/Statistics.htm</a:t>
            </a:r>
            <a:endParaRPr lang="en-US" dirty="0">
              <a:uFillTx/>
            </a:endParaRPr>
          </a:p>
          <a:p>
            <a:pPr marL="0" indent="0">
              <a:buNone/>
            </a:pPr>
            <a:endParaRPr lang="en-US" dirty="0">
              <a:uFillTx/>
            </a:endParaRPr>
          </a:p>
          <a:p>
            <a:pPr marL="0" indent="0">
              <a:buNone/>
            </a:pPr>
            <a:r>
              <a:rPr lang="en-US" u="sng" dirty="0">
                <a:uFillTx/>
              </a:rPr>
              <a:t>Photo Credits</a:t>
            </a:r>
          </a:p>
          <a:p>
            <a:pPr marL="0" indent="0">
              <a:buNone/>
            </a:pPr>
            <a:r>
              <a:rPr lang="en-US" dirty="0">
                <a:uFillTx/>
              </a:rPr>
              <a:t>Slide 2, </a:t>
            </a:r>
            <a:r>
              <a:rPr lang="en-US" b="1" dirty="0">
                <a:uFillTx/>
              </a:rPr>
              <a:t>© </a:t>
            </a:r>
            <a:r>
              <a:rPr lang="en-US" dirty="0">
                <a:uFillTx/>
              </a:rPr>
              <a:t>Patty Patterson, Artistic Images</a:t>
            </a:r>
          </a:p>
          <a:p>
            <a:pPr marL="0" indent="0">
              <a:buNone/>
            </a:pPr>
            <a:r>
              <a:rPr lang="en-US" dirty="0">
                <a:uFillTx/>
              </a:rPr>
              <a:t>Slide 6, Man Beside Headstone, </a:t>
            </a:r>
            <a:r>
              <a:rPr lang="en-US" b="1" dirty="0">
                <a:uFillTx/>
              </a:rPr>
              <a:t>© </a:t>
            </a:r>
            <a:r>
              <a:rPr lang="en-US" dirty="0">
                <a:uFillTx/>
              </a:rPr>
              <a:t>Crystal </a:t>
            </a:r>
            <a:r>
              <a:rPr lang="en-US" dirty="0" err="1">
                <a:uFillTx/>
              </a:rPr>
              <a:t>Niehoff</a:t>
            </a:r>
            <a:r>
              <a:rPr lang="en-US" dirty="0">
                <a:uFillTx/>
              </a:rPr>
              <a:t>, Crystal Images Photography</a:t>
            </a:r>
          </a:p>
          <a:p>
            <a:pPr marL="0" indent="0">
              <a:buNone/>
            </a:pPr>
            <a:r>
              <a:rPr lang="en-US" dirty="0">
                <a:uFillTx/>
              </a:rPr>
              <a:t>Slide 11, Family Sitting On Bench Overlooking Lake, </a:t>
            </a:r>
            <a:r>
              <a:rPr lang="en-US" b="1" dirty="0">
                <a:uFillTx/>
              </a:rPr>
              <a:t>© </a:t>
            </a:r>
            <a:r>
              <a:rPr lang="en-US" dirty="0">
                <a:uFillTx/>
              </a:rPr>
              <a:t>Crystal </a:t>
            </a:r>
            <a:r>
              <a:rPr lang="en-US" dirty="0" err="1">
                <a:uFillTx/>
              </a:rPr>
              <a:t>Niehoff</a:t>
            </a:r>
            <a:r>
              <a:rPr lang="en-US" dirty="0">
                <a:uFillTx/>
              </a:rPr>
              <a:t>, Crystal Images Photography</a:t>
            </a:r>
          </a:p>
          <a:p>
            <a:pPr marL="0" indent="0">
              <a:buNone/>
            </a:pPr>
            <a:r>
              <a:rPr lang="en-US" dirty="0">
                <a:uFillTx/>
              </a:rPr>
              <a:t>Slide 16, St. Patrick’s Church Steeple Cross, </a:t>
            </a:r>
            <a:r>
              <a:rPr lang="en-US" b="1" dirty="0">
                <a:uFillTx/>
              </a:rPr>
              <a:t>© </a:t>
            </a:r>
            <a:r>
              <a:rPr lang="en-US" dirty="0">
                <a:uFillTx/>
              </a:rPr>
              <a:t>Crystal </a:t>
            </a:r>
            <a:r>
              <a:rPr lang="en-US" dirty="0" err="1">
                <a:uFillTx/>
              </a:rPr>
              <a:t>Niehoff</a:t>
            </a:r>
            <a:r>
              <a:rPr lang="en-US" dirty="0">
                <a:uFillTx/>
              </a:rPr>
              <a:t>, Crystal Images Photography</a:t>
            </a:r>
          </a:p>
          <a:p>
            <a:pPr marL="0" indent="0">
              <a:buNone/>
            </a:pPr>
            <a:r>
              <a:rPr lang="en-US" dirty="0">
                <a:uFillTx/>
              </a:rPr>
              <a:t>Slide 19, Cherub of New Post Chapel, </a:t>
            </a:r>
            <a:r>
              <a:rPr lang="en-US" b="1" dirty="0">
                <a:uFillTx/>
              </a:rPr>
              <a:t>© </a:t>
            </a:r>
            <a:r>
              <a:rPr lang="en-US" dirty="0">
                <a:uFillTx/>
              </a:rPr>
              <a:t>Crystal </a:t>
            </a:r>
            <a:r>
              <a:rPr lang="en-US" dirty="0" err="1">
                <a:uFillTx/>
              </a:rPr>
              <a:t>Niehoff</a:t>
            </a:r>
            <a:r>
              <a:rPr lang="en-US" dirty="0">
                <a:uFillTx/>
              </a:rPr>
              <a:t>, Crystal Images Photography</a:t>
            </a:r>
          </a:p>
          <a:p>
            <a:pPr marL="0" indent="0">
              <a:buNone/>
            </a:pPr>
            <a:r>
              <a:rPr lang="en-US" dirty="0">
                <a:uFillTx/>
              </a:rPr>
              <a:t>Slide 20, Dandelion, </a:t>
            </a:r>
            <a:r>
              <a:rPr lang="en-US" b="1" dirty="0">
                <a:uFillTx/>
              </a:rPr>
              <a:t>© </a:t>
            </a:r>
            <a:r>
              <a:rPr lang="en-US" dirty="0">
                <a:uFillTx/>
              </a:rPr>
              <a:t>Crystal </a:t>
            </a:r>
            <a:r>
              <a:rPr lang="en-US" dirty="0" err="1">
                <a:uFillTx/>
              </a:rPr>
              <a:t>Niehoff</a:t>
            </a:r>
            <a:r>
              <a:rPr lang="en-US" dirty="0">
                <a:uFillTx/>
              </a:rPr>
              <a:t>, Crystal Images Photography</a:t>
            </a:r>
            <a:br>
              <a:rPr lang="en-US" dirty="0">
                <a:uFillTx/>
              </a:rPr>
            </a:br>
            <a:endParaRPr lang="en-US" dirty="0">
              <a:uFillTx/>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uFillTx/>
              </a:rPr>
              <a:t>About the Author</a:t>
            </a:r>
          </a:p>
        </p:txBody>
      </p:sp>
      <p:sp>
        <p:nvSpPr>
          <p:cNvPr id="2" name="Content Placeholder 1"/>
          <p:cNvSpPr>
            <a:spLocks noGrp="1"/>
          </p:cNvSpPr>
          <p:nvPr>
            <p:ph sz="half" idx="1"/>
          </p:nvPr>
        </p:nvSpPr>
        <p:spPr>
          <a:xfrm>
            <a:off x="3341069" y="1245705"/>
            <a:ext cx="8705157" cy="5393634"/>
          </a:xfrm>
        </p:spPr>
        <p:txBody>
          <a:bodyPr>
            <a:normAutofit fontScale="85000" lnSpcReduction="10000"/>
          </a:bodyPr>
          <a:lstStyle/>
          <a:p>
            <a:pPr marL="0" indent="0">
              <a:buNone/>
            </a:pPr>
            <a:r>
              <a:rPr lang="en-US" dirty="0">
                <a:uFillTx/>
              </a:rPr>
              <a:t>Crystal realized early on in life that her calling was to minister to families.  She began her career as a preschool teacher when she was a young single mom of two daughters.  During that time, Crystal also followed her heart and licensed as a foster parent, bringing abused and neglected children into her home--adopting three blessings along the way.  </a:t>
            </a:r>
            <a:br>
              <a:rPr lang="en-US" dirty="0">
                <a:uFillTx/>
              </a:rPr>
            </a:br>
            <a:endParaRPr lang="en-US" dirty="0">
              <a:uFillTx/>
            </a:endParaRPr>
          </a:p>
          <a:p>
            <a:pPr marL="0" indent="0">
              <a:buNone/>
            </a:pPr>
            <a:r>
              <a:rPr lang="en-US" dirty="0">
                <a:uFillTx/>
              </a:rPr>
              <a:t>Eventually the opportunity arose for her to take a position as a Crisis Specialist for an agency providing foster care and adoption services.  Soon after, excitedly moving into a position as a Family Support Worker, giving Crystal the opportunity to work closely with families, providing training and support services--a job she cherished until marrying the love of her life and relocating to another state.</a:t>
            </a:r>
            <a:br>
              <a:rPr lang="en-US" dirty="0">
                <a:uFillTx/>
              </a:rPr>
            </a:br>
            <a:br>
              <a:rPr lang="en-US" dirty="0">
                <a:uFillTx/>
              </a:rPr>
            </a:br>
            <a:r>
              <a:rPr lang="en-US" dirty="0">
                <a:uFillTx/>
              </a:rPr>
              <a:t>Bereavement first touched Crystal's life when she suffered vanishing twin syndrome while pregnant with her second daughter.  Many years later, experiencing infant loss through the lens of a grandparent--her eldest daughter enduring three stillbirths.  Crystal’s journey through grief brought her to </a:t>
            </a:r>
            <a:r>
              <a:rPr lang="en-US" dirty="0" err="1">
                <a:uFillTx/>
              </a:rPr>
              <a:t>Stillbirthday</a:t>
            </a:r>
            <a:r>
              <a:rPr lang="en-US" dirty="0">
                <a:uFillTx/>
              </a:rPr>
              <a:t>, where she completed the Birth and Bereavement Doula course, followed by the Chaplaincy/ Midwife of Thanatology course.  Her heart is to come alongside mothers and families during their time of bereavement, offering love and support as they, too, journey through grief toward healing and hope.</a:t>
            </a:r>
            <a:br>
              <a:rPr lang="en-US" dirty="0">
                <a:uFillTx/>
              </a:rPr>
            </a:br>
            <a:br>
              <a:rPr lang="en-US" dirty="0">
                <a:uFillTx/>
              </a:rPr>
            </a:br>
            <a:r>
              <a:rPr lang="en-US" dirty="0">
                <a:uFillTx/>
              </a:rPr>
              <a:t>Crystal also serves families in the military community in a variety of ways, alongside her Army chaplain husband, Kevin.  She is an author, speaker, fine art photographer, frequent traveler and avid coffee drinker, but her true passion in life is following Christ, loving her family, and serving others.</a:t>
            </a:r>
          </a:p>
          <a:p>
            <a:pPr marL="0" indent="0">
              <a:buNone/>
            </a:pPr>
            <a:r>
              <a:rPr lang="en-US" dirty="0">
                <a:uFillTx/>
              </a:rPr>
              <a:t>You may email her at:  CrystalNiehoff.SBD@stillbirthday.com</a:t>
            </a:r>
          </a:p>
          <a:p>
            <a:pPr marL="0" indent="0">
              <a:buNone/>
            </a:pPr>
            <a:endParaRPr lang="en-US" dirty="0">
              <a:uFillTx/>
            </a:endParaRPr>
          </a:p>
        </p:txBody>
      </p:sp>
      <p:pic>
        <p:nvPicPr>
          <p:cNvPr id="5" name="Content Placeholder 4"/>
          <p:cNvPicPr>
            <a:picLocks noGrp="1" noChangeAspect="1"/>
          </p:cNvPicPr>
          <p:nvPr>
            <p:ph sz="half" idx="2"/>
          </p:nvPr>
        </p:nvPicPr>
        <p:blipFill>
          <a:blip r:embed="rId2" cstate="print"/>
          <a:stretch>
            <a:fillRect/>
          </a:stretch>
        </p:blipFill>
        <p:spPr>
          <a:xfrm>
            <a:off x="550518" y="1780652"/>
            <a:ext cx="2694958" cy="210876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uFillTx/>
              </a:rPr>
              <a:t>A note before we begin</a:t>
            </a:r>
          </a:p>
        </p:txBody>
      </p:sp>
      <p:sp>
        <p:nvSpPr>
          <p:cNvPr id="2" name="Content Placeholder 1"/>
          <p:cNvSpPr>
            <a:spLocks noGrp="1"/>
          </p:cNvSpPr>
          <p:nvPr>
            <p:ph idx="1"/>
          </p:nvPr>
        </p:nvSpPr>
        <p:spPr>
          <a:xfrm>
            <a:off x="812800" y="1764406"/>
            <a:ext cx="10566400" cy="3950594"/>
          </a:xfrm>
        </p:spPr>
        <p:txBody>
          <a:bodyPr>
            <a:normAutofit/>
          </a:bodyPr>
          <a:lstStyle/>
          <a:p>
            <a:pPr marL="0" indent="0">
              <a:buNone/>
            </a:pPr>
            <a:r>
              <a:rPr lang="en-US" sz="2400" dirty="0">
                <a:uFillTx/>
              </a:rPr>
              <a:t>Everyone--men, women and children--grieve differently and there are no right or wrong ways to grieve.  As you read through this material, remember that I am simply giving you, the reader, insight into how a father may react to the loss of his child differently than the mother, and offer suggestions for validating his grief, and ministering to him as he mourns.  Please also note that cultural expectations--society’s definition of </a:t>
            </a:r>
            <a:r>
              <a:rPr lang="en-US" sz="2400" i="1" dirty="0">
                <a:uFillTx/>
              </a:rPr>
              <a:t>feminine</a:t>
            </a:r>
            <a:r>
              <a:rPr lang="en-US" sz="2400" dirty="0">
                <a:uFillTx/>
              </a:rPr>
              <a:t> and </a:t>
            </a:r>
            <a:r>
              <a:rPr lang="en-US" sz="2400" i="1" dirty="0">
                <a:uFillTx/>
              </a:rPr>
              <a:t>masculine</a:t>
            </a:r>
            <a:r>
              <a:rPr lang="en-US" sz="2400" dirty="0">
                <a:uFillTx/>
              </a:rPr>
              <a:t>--also contributes to how one processes grief.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uFillTx/>
              </a:rPr>
              <a:t>The Statistics</a:t>
            </a:r>
          </a:p>
        </p:txBody>
      </p:sp>
      <p:sp>
        <p:nvSpPr>
          <p:cNvPr id="5" name="Content Placeholder 4"/>
          <p:cNvSpPr>
            <a:spLocks noGrp="1"/>
          </p:cNvSpPr>
          <p:nvPr>
            <p:ph idx="1"/>
          </p:nvPr>
        </p:nvSpPr>
        <p:spPr>
          <a:xfrm>
            <a:off x="812800" y="1600200"/>
            <a:ext cx="10566400" cy="4568780"/>
          </a:xfrm>
        </p:spPr>
        <p:txBody>
          <a:bodyPr>
            <a:normAutofit/>
          </a:bodyPr>
          <a:lstStyle/>
          <a:p>
            <a:pPr marL="0" indent="0">
              <a:buNone/>
            </a:pPr>
            <a:r>
              <a:rPr lang="en-US" dirty="0">
                <a:uFillTx/>
              </a:rPr>
              <a:t>According to Hope Exchange at </a:t>
            </a:r>
            <a:r>
              <a:rPr lang="en-US" u="sng" dirty="0">
                <a:uFillTx/>
                <a:hlinkClick r:id="rId2"/>
              </a:rPr>
              <a:t>www.HopeExchange.com</a:t>
            </a:r>
            <a:r>
              <a:rPr lang="en-US" dirty="0">
                <a:uFillTx/>
              </a:rPr>
              <a:t>, research indicates that in the United States each year:</a:t>
            </a:r>
          </a:p>
          <a:p>
            <a:pPr marL="0" indent="0">
              <a:buNone/>
            </a:pPr>
            <a:endParaRPr lang="en-US" dirty="0">
              <a:uFillTx/>
            </a:endParaRPr>
          </a:p>
          <a:p>
            <a:r>
              <a:rPr lang="en-US" i="1" dirty="0">
                <a:uFillTx/>
              </a:rPr>
              <a:t>More than 500,000 pregnancies each year end in miscarriage (occurring during the first 20 weeks).</a:t>
            </a:r>
          </a:p>
          <a:p>
            <a:r>
              <a:rPr lang="en-US" i="1" dirty="0">
                <a:uFillTx/>
              </a:rPr>
              <a:t>Approximately 26,000 end in stillbirth (considered stillbirth after 20 weeks)</a:t>
            </a:r>
            <a:endParaRPr lang="en-US" dirty="0">
              <a:uFillTx/>
            </a:endParaRPr>
          </a:p>
          <a:p>
            <a:r>
              <a:rPr lang="en-US" i="1" dirty="0">
                <a:uFillTx/>
              </a:rPr>
              <a:t>Approximately 19,000 end in infant death during the first month.</a:t>
            </a:r>
            <a:endParaRPr lang="en-US" dirty="0">
              <a:uFillTx/>
            </a:endParaRPr>
          </a:p>
          <a:p>
            <a:r>
              <a:rPr lang="en-US" i="1" dirty="0">
                <a:uFillTx/>
              </a:rPr>
              <a:t>Approximately 39,000 end in infant death during the first year.</a:t>
            </a:r>
            <a:endParaRPr lang="en-US" dirty="0">
              <a:uFillTx/>
            </a:endParaRPr>
          </a:p>
          <a:p>
            <a:r>
              <a:rPr lang="en-US" i="1" dirty="0">
                <a:uFillTx/>
              </a:rPr>
              <a:t>An estimated 19% of the adult population has experienced the death of a child (this includes miscarriages through adult-aged children).</a:t>
            </a:r>
            <a:endParaRPr lang="en-US" dirty="0">
              <a:uFillTx/>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uFillTx/>
              </a:rPr>
              <a:t>The Statistics</a:t>
            </a:r>
          </a:p>
        </p:txBody>
      </p:sp>
      <p:sp>
        <p:nvSpPr>
          <p:cNvPr id="3" name="Content Placeholder 2"/>
          <p:cNvSpPr>
            <a:spLocks noGrp="1"/>
          </p:cNvSpPr>
          <p:nvPr>
            <p:ph sz="half" idx="1"/>
          </p:nvPr>
        </p:nvSpPr>
        <p:spPr>
          <a:xfrm>
            <a:off x="812799" y="2176530"/>
            <a:ext cx="6373612" cy="3538469"/>
          </a:xfrm>
        </p:spPr>
        <p:txBody>
          <a:bodyPr>
            <a:normAutofit/>
          </a:bodyPr>
          <a:lstStyle/>
          <a:p>
            <a:pPr marL="0" indent="0">
              <a:buNone/>
            </a:pPr>
            <a:r>
              <a:rPr lang="en-US" dirty="0">
                <a:uFillTx/>
              </a:rPr>
              <a:t>When reading statistics such as these, often our first thought is for the mother.  Yet, for every miscarriage, stillbirth, infant and child loss, there is also a father.  Men may not experience pregnancy and child loss in as intimate a way as a mother does, but his grief is no less real, and the sting of death no less bitter.  However, </a:t>
            </a:r>
            <a:r>
              <a:rPr lang="en-US" i="1" dirty="0">
                <a:uFillTx/>
              </a:rPr>
              <a:t>how</a:t>
            </a:r>
            <a:r>
              <a:rPr lang="en-US" dirty="0">
                <a:uFillTx/>
              </a:rPr>
              <a:t> a man copes with death may be much different from his female counterpart and is heavily influenced by culture.</a:t>
            </a:r>
            <a:br>
              <a:rPr lang="en-US" dirty="0">
                <a:uFillTx/>
              </a:rPr>
            </a:br>
            <a:endParaRPr lang="en-US" dirty="0">
              <a:uFillTx/>
            </a:endParaRPr>
          </a:p>
        </p:txBody>
      </p:sp>
      <p:pic>
        <p:nvPicPr>
          <p:cNvPr id="5" name="Content Placeholder 4"/>
          <p:cNvPicPr>
            <a:picLocks noGrp="1" noChangeAspect="1"/>
          </p:cNvPicPr>
          <p:nvPr>
            <p:ph sz="half" idx="2"/>
          </p:nvPr>
        </p:nvPicPr>
        <p:blipFill>
          <a:blip r:embed="rId2" cstate="print"/>
          <a:stretch>
            <a:fillRect/>
          </a:stretch>
        </p:blipFill>
        <p:spPr>
          <a:xfrm>
            <a:off x="7811649" y="1733817"/>
            <a:ext cx="2734887" cy="41148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400" dirty="0">
                <a:uFillTx/>
              </a:rPr>
              <a:t>Modern Day Expectations of Men in Western Society</a:t>
            </a:r>
          </a:p>
        </p:txBody>
      </p:sp>
      <p:sp>
        <p:nvSpPr>
          <p:cNvPr id="8" name="Content Placeholder 7"/>
          <p:cNvSpPr>
            <a:spLocks noGrp="1"/>
          </p:cNvSpPr>
          <p:nvPr>
            <p:ph idx="1"/>
          </p:nvPr>
        </p:nvSpPr>
        <p:spPr>
          <a:xfrm>
            <a:off x="812800" y="1600199"/>
            <a:ext cx="10566400" cy="4903631"/>
          </a:xfrm>
        </p:spPr>
        <p:txBody>
          <a:bodyPr>
            <a:normAutofit fontScale="92500" lnSpcReduction="20000"/>
          </a:bodyPr>
          <a:lstStyle/>
          <a:p>
            <a:pPr marL="0" indent="0">
              <a:buNone/>
            </a:pPr>
            <a:r>
              <a:rPr lang="en-US" sz="2200" dirty="0">
                <a:uFillTx/>
              </a:rPr>
              <a:t>Although we have come a long way in changing our views regarding male/ female roles, society still holds certain expectations when it comes to how a man is to function in our in our culture.</a:t>
            </a:r>
          </a:p>
          <a:p>
            <a:pPr marL="0" indent="0">
              <a:buNone/>
            </a:pPr>
            <a:br>
              <a:rPr lang="en-US" dirty="0">
                <a:uFillTx/>
              </a:rPr>
            </a:br>
            <a:r>
              <a:rPr lang="en-US" b="1" dirty="0">
                <a:uFillTx/>
              </a:rPr>
              <a:t>For example, men are expected to:</a:t>
            </a:r>
            <a:endParaRPr lang="en-US" dirty="0">
              <a:uFillTx/>
            </a:endParaRPr>
          </a:p>
          <a:p>
            <a:r>
              <a:rPr lang="en-US" dirty="0">
                <a:uFillTx/>
              </a:rPr>
              <a:t>Be strong,</a:t>
            </a:r>
          </a:p>
          <a:p>
            <a:r>
              <a:rPr lang="en-US" dirty="0">
                <a:uFillTx/>
              </a:rPr>
              <a:t>Take charge,</a:t>
            </a:r>
          </a:p>
          <a:p>
            <a:r>
              <a:rPr lang="en-US" dirty="0">
                <a:uFillTx/>
              </a:rPr>
              <a:t>Solve problems,</a:t>
            </a:r>
          </a:p>
          <a:p>
            <a:r>
              <a:rPr lang="en-US" dirty="0">
                <a:uFillTx/>
              </a:rPr>
              <a:t>Refrain from showing emotions,</a:t>
            </a:r>
          </a:p>
          <a:p>
            <a:r>
              <a:rPr lang="en-US" dirty="0">
                <a:uFillTx/>
              </a:rPr>
              <a:t>Use self-restraint,</a:t>
            </a:r>
          </a:p>
          <a:p>
            <a:r>
              <a:rPr lang="en-US" dirty="0">
                <a:uFillTx/>
              </a:rPr>
              <a:t>Be independent,</a:t>
            </a:r>
          </a:p>
          <a:p>
            <a:r>
              <a:rPr lang="en-US" dirty="0">
                <a:uFillTx/>
              </a:rPr>
              <a:t>Show ambition,</a:t>
            </a:r>
          </a:p>
          <a:p>
            <a:r>
              <a:rPr lang="en-US" dirty="0">
                <a:uFillTx/>
              </a:rPr>
              <a:t>Use rationale, be a thinker,</a:t>
            </a:r>
          </a:p>
          <a:p>
            <a:r>
              <a:rPr lang="en-US" dirty="0">
                <a:uFillTx/>
              </a:rPr>
              <a:t>Play the role of the protector.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uFillTx/>
              </a:rPr>
              <a:t>Men &amp; Mourning in Our Culture</a:t>
            </a:r>
          </a:p>
        </p:txBody>
      </p:sp>
      <p:sp>
        <p:nvSpPr>
          <p:cNvPr id="2" name="Content Placeholder 1"/>
          <p:cNvSpPr>
            <a:spLocks noGrp="1"/>
          </p:cNvSpPr>
          <p:nvPr>
            <p:ph idx="1"/>
          </p:nvPr>
        </p:nvSpPr>
        <p:spPr>
          <a:xfrm>
            <a:off x="812800" y="1780505"/>
            <a:ext cx="10566400" cy="4114800"/>
          </a:xfrm>
        </p:spPr>
        <p:txBody>
          <a:bodyPr>
            <a:normAutofit lnSpcReduction="10000"/>
          </a:bodyPr>
          <a:lstStyle/>
          <a:p>
            <a:pPr marL="0" indent="0">
              <a:buNone/>
            </a:pPr>
            <a:r>
              <a:rPr lang="en-US" sz="2400" dirty="0">
                <a:uFillTx/>
              </a:rPr>
              <a:t>In the area of grief and mourning, society commonly expects that men will be strong, able to hold it together.  While it is acceptable for a man may get angry, he must not cry or show </a:t>
            </a:r>
            <a:r>
              <a:rPr lang="en-US" sz="2400" i="1" dirty="0">
                <a:uFillTx/>
              </a:rPr>
              <a:t>sensitive</a:t>
            </a:r>
            <a:r>
              <a:rPr lang="en-US" sz="2400" dirty="0">
                <a:uFillTx/>
              </a:rPr>
              <a:t> emotions.  Men are made to feel that they must </a:t>
            </a:r>
            <a:r>
              <a:rPr lang="en-US" sz="2400" i="1" dirty="0">
                <a:uFillTx/>
              </a:rPr>
              <a:t>stuff</a:t>
            </a:r>
            <a:r>
              <a:rPr lang="en-US" sz="2400" dirty="0">
                <a:uFillTx/>
              </a:rPr>
              <a:t> their feelings.  </a:t>
            </a:r>
          </a:p>
          <a:p>
            <a:pPr marL="0" indent="0">
              <a:buNone/>
            </a:pPr>
            <a:endParaRPr lang="en-US" sz="2400" dirty="0">
              <a:uFillTx/>
            </a:endParaRPr>
          </a:p>
          <a:p>
            <a:pPr marL="0" indent="0">
              <a:buNone/>
            </a:pPr>
            <a:r>
              <a:rPr lang="en-US" sz="2400" dirty="0">
                <a:uFillTx/>
              </a:rPr>
              <a:t>Because of these expectations, a father who has just lost his child may allow himself to feel anger, even display anger--after all, he is allowed to do that; however, he may not let himself cry, certainly not in front of others, including his wife.</a:t>
            </a:r>
          </a:p>
          <a:p>
            <a:pPr marL="0" indent="0">
              <a:buNone/>
            </a:pPr>
            <a:br>
              <a:rPr lang="en-US" dirty="0">
                <a:uFillTx/>
              </a:rPr>
            </a:br>
            <a:endParaRPr lang="en-US" dirty="0">
              <a:uFillTx/>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uFillTx/>
              </a:rPr>
              <a:t>Men &amp; Mourning in Our Culture</a:t>
            </a:r>
          </a:p>
        </p:txBody>
      </p:sp>
      <p:sp>
        <p:nvSpPr>
          <p:cNvPr id="2" name="Content Placeholder 1"/>
          <p:cNvSpPr>
            <a:spLocks noGrp="1"/>
          </p:cNvSpPr>
          <p:nvPr>
            <p:ph idx="1"/>
          </p:nvPr>
        </p:nvSpPr>
        <p:spPr/>
        <p:txBody>
          <a:bodyPr>
            <a:normAutofit lnSpcReduction="10000"/>
          </a:bodyPr>
          <a:lstStyle/>
          <a:p>
            <a:pPr marL="0" indent="0">
              <a:buNone/>
            </a:pPr>
            <a:r>
              <a:rPr lang="en-US" dirty="0">
                <a:uFillTx/>
              </a:rPr>
              <a:t>Compounding the stresses of bereavement, and society’s norms for how a father displays his mourning, a father is made to feel that he, alone, is the  head of the family.  The leader.  The rock.  He is supposed to be solid and stable, he can’t break down or lose control.  Given this presupposition, Dad may hide behind a mask of being </a:t>
            </a:r>
            <a:r>
              <a:rPr lang="en-US" i="1" dirty="0">
                <a:uFillTx/>
              </a:rPr>
              <a:t>hard as a rock</a:t>
            </a:r>
            <a:r>
              <a:rPr lang="en-US" dirty="0">
                <a:uFillTx/>
              </a:rPr>
              <a:t>, and distant, falsely thinking that he is behaving the way his family, and others, expect of him.</a:t>
            </a:r>
          </a:p>
          <a:p>
            <a:pPr marL="0" indent="0">
              <a:buNone/>
            </a:pPr>
            <a:endParaRPr lang="en-US" dirty="0">
              <a:uFillTx/>
            </a:endParaRPr>
          </a:p>
          <a:p>
            <a:pPr marL="0" indent="0">
              <a:buNone/>
            </a:pPr>
            <a:r>
              <a:rPr lang="en-US" dirty="0">
                <a:uFillTx/>
              </a:rPr>
              <a:t>Men are also viewed as the protector of the family unit.  A father may feel that the loss of the child was somehow his fault.  He may even feel shame because he was expected to shield his family, yet was unable to stop the circumstances leading up to the death of their baby.  Men are assumed to be problem solvers--to fix things--but Dad couldn't fix this, it was out of his control.  </a:t>
            </a:r>
          </a:p>
          <a:p>
            <a:pPr marL="0" indent="0">
              <a:buNone/>
            </a:pPr>
            <a:endParaRPr lang="en-US" dirty="0">
              <a:uFillTx/>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Ion</Template>
  <TotalTime>7</TotalTime>
  <Words>1066</Words>
  <Application>Microsoft Office PowerPoint</Application>
  <PresentationFormat>Widescreen</PresentationFormat>
  <Paragraphs>169</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Wingdings 3</vt:lpstr>
      <vt:lpstr>Ion</vt:lpstr>
      <vt:lpstr>Dads &amp; Bereavement</vt:lpstr>
      <vt:lpstr>Dads &amp; Bereavement Table of Contents</vt:lpstr>
      <vt:lpstr>About the Author</vt:lpstr>
      <vt:lpstr>A note before we begin</vt:lpstr>
      <vt:lpstr>The Statistics</vt:lpstr>
      <vt:lpstr>The Statistics</vt:lpstr>
      <vt:lpstr>Modern Day Expectations of Men in Western Society</vt:lpstr>
      <vt:lpstr>Men &amp; Mourning in Our Culture</vt:lpstr>
      <vt:lpstr>Men &amp; Mourning in Our Culture</vt:lpstr>
      <vt:lpstr>Men &amp; Mourning in Our Culture</vt:lpstr>
      <vt:lpstr>A Father's Relationships During Bereavement</vt:lpstr>
      <vt:lpstr>A Father's Relationships During Bereavement</vt:lpstr>
      <vt:lpstr>A Father's Relationships During Bereavement</vt:lpstr>
      <vt:lpstr>Ways to Provide Practical Support to a Bereaved Dad</vt:lpstr>
      <vt:lpstr>Ways to Provide Practical Support to a Bereaved Dad</vt:lpstr>
      <vt:lpstr>Ways to Provide Practical Support to a Bereaved Dad</vt:lpstr>
      <vt:lpstr>Ways to Provide Practical Support to a Bereaved Dad</vt:lpstr>
      <vt:lpstr>Other Ways to Help</vt:lpstr>
      <vt:lpstr>Other Ways to Help</vt:lpstr>
      <vt:lpstr>Other Ways to Help</vt:lpstr>
      <vt:lpstr>Three Tools For Your Support Toolbox</vt:lpstr>
      <vt:lpstr>Three Tools For Your Support Toolbox</vt:lpstr>
      <vt:lpstr>Three Tools For Your Support Toolbox</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Dads &amp; Bereavement</dc:title>
  <dc:creator>Crystal Niehoff</dc:creator>
  <cp:keywords/>
  <cp:lastModifiedBy>Crystal Niehoff</cp:lastModifiedBy>
  <cp:revision>3</cp:revision>
  <dcterms:created xsi:type="dcterms:W3CDTF">2015-06-05T12:47:54Z</dcterms:created>
  <dcterms:modified xsi:type="dcterms:W3CDTF">2018-11-18T18:35:12Z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TC034605359991</vt:lpwstr>
  </property>
</Properties>
</file>